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9"/>
  </p:notesMasterIdLst>
  <p:sldIdLst>
    <p:sldId id="486" r:id="rId2"/>
    <p:sldId id="531" r:id="rId3"/>
    <p:sldId id="597" r:id="rId4"/>
    <p:sldId id="598" r:id="rId5"/>
    <p:sldId id="583" r:id="rId6"/>
    <p:sldId id="599" r:id="rId7"/>
    <p:sldId id="512" r:id="rId8"/>
    <p:sldId id="490" r:id="rId9"/>
    <p:sldId id="600" r:id="rId10"/>
    <p:sldId id="584" r:id="rId11"/>
    <p:sldId id="601" r:id="rId12"/>
    <p:sldId id="489" r:id="rId13"/>
    <p:sldId id="603" r:id="rId14"/>
    <p:sldId id="494" r:id="rId15"/>
    <p:sldId id="602" r:id="rId16"/>
    <p:sldId id="615" r:id="rId17"/>
    <p:sldId id="604" r:id="rId18"/>
    <p:sldId id="616" r:id="rId19"/>
    <p:sldId id="605" r:id="rId20"/>
    <p:sldId id="607" r:id="rId21"/>
    <p:sldId id="608" r:id="rId22"/>
    <p:sldId id="493" r:id="rId23"/>
    <p:sldId id="609" r:id="rId24"/>
    <p:sldId id="610" r:id="rId25"/>
    <p:sldId id="492" r:id="rId26"/>
    <p:sldId id="612" r:id="rId27"/>
    <p:sldId id="613" r:id="rId28"/>
    <p:sldId id="474" r:id="rId29"/>
    <p:sldId id="614" r:id="rId30"/>
    <p:sldId id="564" r:id="rId31"/>
    <p:sldId id="565" r:id="rId32"/>
    <p:sldId id="576" r:id="rId33"/>
    <p:sldId id="566" r:id="rId34"/>
    <p:sldId id="554" r:id="rId35"/>
    <p:sldId id="567" r:id="rId36"/>
    <p:sldId id="568" r:id="rId37"/>
    <p:sldId id="569" r:id="rId38"/>
    <p:sldId id="570" r:id="rId39"/>
    <p:sldId id="572" r:id="rId40"/>
    <p:sldId id="575" r:id="rId41"/>
    <p:sldId id="573" r:id="rId42"/>
    <p:sldId id="477" r:id="rId43"/>
    <p:sldId id="617" r:id="rId44"/>
    <p:sldId id="525" r:id="rId45"/>
    <p:sldId id="482" r:id="rId46"/>
    <p:sldId id="651" r:id="rId47"/>
    <p:sldId id="622" r:id="rId48"/>
    <p:sldId id="623" r:id="rId49"/>
    <p:sldId id="624" r:id="rId50"/>
    <p:sldId id="618" r:id="rId51"/>
    <p:sldId id="619" r:id="rId52"/>
    <p:sldId id="621" r:id="rId53"/>
    <p:sldId id="620" r:id="rId54"/>
    <p:sldId id="511" r:id="rId55"/>
    <p:sldId id="646" r:id="rId56"/>
    <p:sldId id="647" r:id="rId57"/>
    <p:sldId id="648" r:id="rId58"/>
    <p:sldId id="649" r:id="rId59"/>
    <p:sldId id="502" r:id="rId60"/>
    <p:sldId id="650" r:id="rId61"/>
    <p:sldId id="496" r:id="rId62"/>
    <p:sldId id="478" r:id="rId63"/>
    <p:sldId id="497" r:id="rId64"/>
    <p:sldId id="625" r:id="rId65"/>
    <p:sldId id="645" r:id="rId66"/>
    <p:sldId id="626" r:id="rId67"/>
    <p:sldId id="627" r:id="rId68"/>
    <p:sldId id="628" r:id="rId69"/>
    <p:sldId id="629" r:id="rId70"/>
    <p:sldId id="256" r:id="rId71"/>
    <p:sldId id="630" r:id="rId72"/>
    <p:sldId id="631" r:id="rId73"/>
    <p:sldId id="634" r:id="rId74"/>
    <p:sldId id="561" r:id="rId75"/>
    <p:sldId id="635" r:id="rId76"/>
    <p:sldId id="636" r:id="rId77"/>
    <p:sldId id="571" r:id="rId78"/>
    <p:sldId id="640" r:id="rId79"/>
    <p:sldId id="641" r:id="rId80"/>
    <p:sldId id="577" r:id="rId81"/>
    <p:sldId id="642" r:id="rId82"/>
    <p:sldId id="578" r:id="rId83"/>
    <p:sldId id="579" r:id="rId84"/>
    <p:sldId id="643" r:id="rId85"/>
    <p:sldId id="644" r:id="rId86"/>
    <p:sldId id="281" r:id="rId87"/>
    <p:sldId id="408" r:id="rId8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5E98CC4D-DEBB-4084-ADB3-EE8546DA6F3B}">
          <p14:sldIdLst>
            <p14:sldId id="486"/>
            <p14:sldId id="531"/>
            <p14:sldId id="597"/>
            <p14:sldId id="598"/>
            <p14:sldId id="583"/>
            <p14:sldId id="599"/>
            <p14:sldId id="512"/>
            <p14:sldId id="490"/>
            <p14:sldId id="600"/>
            <p14:sldId id="584"/>
            <p14:sldId id="601"/>
            <p14:sldId id="489"/>
            <p14:sldId id="603"/>
            <p14:sldId id="494"/>
            <p14:sldId id="602"/>
            <p14:sldId id="615"/>
            <p14:sldId id="604"/>
            <p14:sldId id="616"/>
            <p14:sldId id="605"/>
            <p14:sldId id="607"/>
            <p14:sldId id="608"/>
            <p14:sldId id="493"/>
            <p14:sldId id="609"/>
            <p14:sldId id="610"/>
            <p14:sldId id="492"/>
            <p14:sldId id="612"/>
            <p14:sldId id="613"/>
            <p14:sldId id="474"/>
            <p14:sldId id="614"/>
            <p14:sldId id="564"/>
            <p14:sldId id="565"/>
            <p14:sldId id="576"/>
            <p14:sldId id="566"/>
            <p14:sldId id="554"/>
            <p14:sldId id="567"/>
            <p14:sldId id="568"/>
            <p14:sldId id="569"/>
            <p14:sldId id="570"/>
            <p14:sldId id="572"/>
            <p14:sldId id="575"/>
            <p14:sldId id="573"/>
            <p14:sldId id="477"/>
            <p14:sldId id="617"/>
            <p14:sldId id="525"/>
            <p14:sldId id="482"/>
            <p14:sldId id="651"/>
            <p14:sldId id="622"/>
            <p14:sldId id="623"/>
            <p14:sldId id="624"/>
            <p14:sldId id="618"/>
            <p14:sldId id="619"/>
            <p14:sldId id="621"/>
            <p14:sldId id="620"/>
            <p14:sldId id="511"/>
            <p14:sldId id="646"/>
            <p14:sldId id="647"/>
            <p14:sldId id="648"/>
            <p14:sldId id="649"/>
            <p14:sldId id="502"/>
            <p14:sldId id="650"/>
            <p14:sldId id="496"/>
            <p14:sldId id="478"/>
            <p14:sldId id="497"/>
            <p14:sldId id="625"/>
            <p14:sldId id="645"/>
            <p14:sldId id="626"/>
            <p14:sldId id="627"/>
            <p14:sldId id="628"/>
            <p14:sldId id="629"/>
            <p14:sldId id="256"/>
            <p14:sldId id="630"/>
            <p14:sldId id="631"/>
            <p14:sldId id="634"/>
            <p14:sldId id="561"/>
            <p14:sldId id="635"/>
            <p14:sldId id="636"/>
            <p14:sldId id="571"/>
            <p14:sldId id="640"/>
            <p14:sldId id="641"/>
            <p14:sldId id="577"/>
            <p14:sldId id="642"/>
            <p14:sldId id="578"/>
            <p14:sldId id="579"/>
            <p14:sldId id="643"/>
            <p14:sldId id="644"/>
            <p14:sldId id="281"/>
            <p14:sldId id="408"/>
          </p14:sldIdLst>
        </p14:section>
      </p14:sectionLst>
    </p:ext>
    <p:ext uri="{EFAFB233-063F-42B5-8137-9DF3F51BA10A}">
      <p15:sldGuideLst xmlns:p15="http://schemas.microsoft.com/office/powerpoint/2012/main">
        <p15:guide id="1" orient="horz" pos="3566"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732" autoAdjust="0"/>
    <p:restoredTop sz="94565"/>
  </p:normalViewPr>
  <p:slideViewPr>
    <p:cSldViewPr snapToGrid="0">
      <p:cViewPr varScale="1">
        <p:scale>
          <a:sx n="103" d="100"/>
          <a:sy n="103" d="100"/>
        </p:scale>
        <p:origin x="138" y="240"/>
      </p:cViewPr>
      <p:guideLst>
        <p:guide orient="horz" pos="3566"/>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15F832-2086-442C-AFAF-C48F0DD1039F}"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ru-RU"/>
        </a:p>
      </dgm:t>
    </dgm:pt>
    <dgm:pt modelId="{10169D13-D13A-4832-B32E-1F33A82E4613}">
      <dgm:prSet/>
      <dgm:spPr/>
      <dgm:t>
        <a:bodyPr/>
        <a:lstStyle/>
        <a:p>
          <a:pPr rtl="0"/>
          <a:r>
            <a:rPr lang="ru-RU" dirty="0"/>
            <a:t>Подготовка докладной записки о проведении проверки, если она инициируется уполномоченным лицом кадровой службы</a:t>
          </a:r>
        </a:p>
      </dgm:t>
    </dgm:pt>
    <dgm:pt modelId="{C24C91E6-ED34-4749-9026-0922D86CA932}" type="parTrans" cxnId="{C46D22AC-04BC-4ED5-A006-345288352BDA}">
      <dgm:prSet/>
      <dgm:spPr/>
      <dgm:t>
        <a:bodyPr/>
        <a:lstStyle/>
        <a:p>
          <a:endParaRPr lang="ru-RU"/>
        </a:p>
      </dgm:t>
    </dgm:pt>
    <dgm:pt modelId="{81B6127F-B6C5-4C20-900C-94477DDF5F54}" type="sibTrans" cxnId="{C46D22AC-04BC-4ED5-A006-345288352BDA}">
      <dgm:prSet/>
      <dgm:spPr/>
      <dgm:t>
        <a:bodyPr/>
        <a:lstStyle/>
        <a:p>
          <a:endParaRPr lang="ru-RU"/>
        </a:p>
      </dgm:t>
    </dgm:pt>
    <dgm:pt modelId="{88C7DB06-D57C-437F-A6ED-701DD79CE890}">
      <dgm:prSet/>
      <dgm:spPr/>
      <dgm:t>
        <a:bodyPr/>
        <a:lstStyle/>
        <a:p>
          <a:pPr rtl="0"/>
          <a:r>
            <a:rPr lang="ru-RU" dirty="0"/>
            <a:t>Составление приказа (распоряжение) о проведении проверки</a:t>
          </a:r>
        </a:p>
      </dgm:t>
    </dgm:pt>
    <dgm:pt modelId="{46B08786-C170-4CBD-A2FE-46B3F3F08853}" type="parTrans" cxnId="{4C5CAB88-9101-4801-90C4-0A86B931F74A}">
      <dgm:prSet/>
      <dgm:spPr/>
      <dgm:t>
        <a:bodyPr/>
        <a:lstStyle/>
        <a:p>
          <a:endParaRPr lang="ru-RU"/>
        </a:p>
      </dgm:t>
    </dgm:pt>
    <dgm:pt modelId="{C64BB99C-F86D-42C1-B5FB-DD4F26412ADE}" type="sibTrans" cxnId="{4C5CAB88-9101-4801-90C4-0A86B931F74A}">
      <dgm:prSet/>
      <dgm:spPr/>
      <dgm:t>
        <a:bodyPr/>
        <a:lstStyle/>
        <a:p>
          <a:endParaRPr lang="ru-RU"/>
        </a:p>
      </dgm:t>
    </dgm:pt>
    <dgm:pt modelId="{63FCFC9F-C541-427C-A56F-D2FA592C7138}">
      <dgm:prSet/>
      <dgm:spPr/>
      <dgm:t>
        <a:bodyPr/>
        <a:lstStyle/>
        <a:p>
          <a:pPr rtl="0"/>
          <a:r>
            <a:rPr lang="ru-RU" dirty="0"/>
            <a:t>Проведение проверочных мероприятий</a:t>
          </a:r>
        </a:p>
      </dgm:t>
    </dgm:pt>
    <dgm:pt modelId="{700BC356-D383-477B-AD8E-A56B4C874080}" type="parTrans" cxnId="{8DCD4C73-7CC0-4802-AE96-60D1FE23FBC4}">
      <dgm:prSet/>
      <dgm:spPr/>
      <dgm:t>
        <a:bodyPr/>
        <a:lstStyle/>
        <a:p>
          <a:endParaRPr lang="ru-RU"/>
        </a:p>
      </dgm:t>
    </dgm:pt>
    <dgm:pt modelId="{28BD4372-D61F-49C0-A144-C61A739DC65F}" type="sibTrans" cxnId="{8DCD4C73-7CC0-4802-AE96-60D1FE23FBC4}">
      <dgm:prSet/>
      <dgm:spPr/>
      <dgm:t>
        <a:bodyPr/>
        <a:lstStyle/>
        <a:p>
          <a:endParaRPr lang="ru-RU"/>
        </a:p>
      </dgm:t>
    </dgm:pt>
    <dgm:pt modelId="{9CE3D8D7-11C5-497C-A987-7D09521FD47F}">
      <dgm:prSet/>
      <dgm:spPr/>
      <dgm:t>
        <a:bodyPr/>
        <a:lstStyle/>
        <a:p>
          <a:pPr rtl="0"/>
          <a:r>
            <a:rPr lang="ru-RU" dirty="0"/>
            <a:t>Подготовка доклада о результатах проверки</a:t>
          </a:r>
        </a:p>
      </dgm:t>
    </dgm:pt>
    <dgm:pt modelId="{6F679E23-8257-4983-A296-02F79C1EA0EA}" type="parTrans" cxnId="{60F453EF-F499-408C-ABCE-FF1C07F63316}">
      <dgm:prSet/>
      <dgm:spPr/>
      <dgm:t>
        <a:bodyPr/>
        <a:lstStyle/>
        <a:p>
          <a:endParaRPr lang="ru-RU"/>
        </a:p>
      </dgm:t>
    </dgm:pt>
    <dgm:pt modelId="{A10C47FD-270A-4483-B226-92679AE5F3DC}" type="sibTrans" cxnId="{60F453EF-F499-408C-ABCE-FF1C07F63316}">
      <dgm:prSet/>
      <dgm:spPr/>
      <dgm:t>
        <a:bodyPr/>
        <a:lstStyle/>
        <a:p>
          <a:endParaRPr lang="ru-RU"/>
        </a:p>
      </dgm:t>
    </dgm:pt>
    <dgm:pt modelId="{F50C0127-74EE-4086-A563-51C9ED511E1F}" type="pres">
      <dgm:prSet presAssocID="{9415F832-2086-442C-AFAF-C48F0DD1039F}" presName="CompostProcess" presStyleCnt="0">
        <dgm:presLayoutVars>
          <dgm:dir/>
          <dgm:resizeHandles val="exact"/>
        </dgm:presLayoutVars>
      </dgm:prSet>
      <dgm:spPr/>
      <dgm:t>
        <a:bodyPr/>
        <a:lstStyle/>
        <a:p>
          <a:endParaRPr lang="ru-RU"/>
        </a:p>
      </dgm:t>
    </dgm:pt>
    <dgm:pt modelId="{11CF1CEE-D734-4AB4-84AC-F5447E976896}" type="pres">
      <dgm:prSet presAssocID="{9415F832-2086-442C-AFAF-C48F0DD1039F}" presName="arrow" presStyleLbl="bgShp" presStyleIdx="0" presStyleCnt="1"/>
      <dgm:spPr/>
    </dgm:pt>
    <dgm:pt modelId="{CC58C7C2-34E0-4455-B12F-11EA8EC2B36C}" type="pres">
      <dgm:prSet presAssocID="{9415F832-2086-442C-AFAF-C48F0DD1039F}" presName="linearProcess" presStyleCnt="0"/>
      <dgm:spPr/>
    </dgm:pt>
    <dgm:pt modelId="{FAEC1BD3-AF64-445F-8D78-FBF3831BC4D0}" type="pres">
      <dgm:prSet presAssocID="{10169D13-D13A-4832-B32E-1F33A82E4613}" presName="textNode" presStyleLbl="node1" presStyleIdx="0" presStyleCnt="4">
        <dgm:presLayoutVars>
          <dgm:bulletEnabled val="1"/>
        </dgm:presLayoutVars>
      </dgm:prSet>
      <dgm:spPr/>
      <dgm:t>
        <a:bodyPr/>
        <a:lstStyle/>
        <a:p>
          <a:endParaRPr lang="ru-RU"/>
        </a:p>
      </dgm:t>
    </dgm:pt>
    <dgm:pt modelId="{90668DD3-E750-4764-AA3A-730AD72B1CB5}" type="pres">
      <dgm:prSet presAssocID="{81B6127F-B6C5-4C20-900C-94477DDF5F54}" presName="sibTrans" presStyleCnt="0"/>
      <dgm:spPr/>
    </dgm:pt>
    <dgm:pt modelId="{A19AAF3B-52D6-4E33-8475-E5909640B384}" type="pres">
      <dgm:prSet presAssocID="{88C7DB06-D57C-437F-A6ED-701DD79CE890}" presName="textNode" presStyleLbl="node1" presStyleIdx="1" presStyleCnt="4">
        <dgm:presLayoutVars>
          <dgm:bulletEnabled val="1"/>
        </dgm:presLayoutVars>
      </dgm:prSet>
      <dgm:spPr/>
      <dgm:t>
        <a:bodyPr/>
        <a:lstStyle/>
        <a:p>
          <a:endParaRPr lang="ru-RU"/>
        </a:p>
      </dgm:t>
    </dgm:pt>
    <dgm:pt modelId="{57824A28-0D2E-45A7-B337-8903C99916A9}" type="pres">
      <dgm:prSet presAssocID="{C64BB99C-F86D-42C1-B5FB-DD4F26412ADE}" presName="sibTrans" presStyleCnt="0"/>
      <dgm:spPr/>
    </dgm:pt>
    <dgm:pt modelId="{23AC3295-B46B-442F-B0A7-CD7C61B5F8E0}" type="pres">
      <dgm:prSet presAssocID="{63FCFC9F-C541-427C-A56F-D2FA592C7138}" presName="textNode" presStyleLbl="node1" presStyleIdx="2" presStyleCnt="4">
        <dgm:presLayoutVars>
          <dgm:bulletEnabled val="1"/>
        </dgm:presLayoutVars>
      </dgm:prSet>
      <dgm:spPr/>
      <dgm:t>
        <a:bodyPr/>
        <a:lstStyle/>
        <a:p>
          <a:endParaRPr lang="ru-RU"/>
        </a:p>
      </dgm:t>
    </dgm:pt>
    <dgm:pt modelId="{83C81AC0-C1C6-4E32-B804-F268A81096C6}" type="pres">
      <dgm:prSet presAssocID="{28BD4372-D61F-49C0-A144-C61A739DC65F}" presName="sibTrans" presStyleCnt="0"/>
      <dgm:spPr/>
    </dgm:pt>
    <dgm:pt modelId="{F3418E84-8A51-4E85-A48B-2578C419E88C}" type="pres">
      <dgm:prSet presAssocID="{9CE3D8D7-11C5-497C-A987-7D09521FD47F}" presName="textNode" presStyleLbl="node1" presStyleIdx="3" presStyleCnt="4">
        <dgm:presLayoutVars>
          <dgm:bulletEnabled val="1"/>
        </dgm:presLayoutVars>
      </dgm:prSet>
      <dgm:spPr/>
      <dgm:t>
        <a:bodyPr/>
        <a:lstStyle/>
        <a:p>
          <a:endParaRPr lang="ru-RU"/>
        </a:p>
      </dgm:t>
    </dgm:pt>
  </dgm:ptLst>
  <dgm:cxnLst>
    <dgm:cxn modelId="{D333CA27-2B4B-4776-AB8D-BE9BCAB87187}" type="presOf" srcId="{9415F832-2086-442C-AFAF-C48F0DD1039F}" destId="{F50C0127-74EE-4086-A563-51C9ED511E1F}" srcOrd="0" destOrd="0" presId="urn:microsoft.com/office/officeart/2005/8/layout/hProcess9"/>
    <dgm:cxn modelId="{C46D22AC-04BC-4ED5-A006-345288352BDA}" srcId="{9415F832-2086-442C-AFAF-C48F0DD1039F}" destId="{10169D13-D13A-4832-B32E-1F33A82E4613}" srcOrd="0" destOrd="0" parTransId="{C24C91E6-ED34-4749-9026-0922D86CA932}" sibTransId="{81B6127F-B6C5-4C20-900C-94477DDF5F54}"/>
    <dgm:cxn modelId="{5915AE7A-A84C-49C1-A878-EA830F3EAE67}" type="presOf" srcId="{63FCFC9F-C541-427C-A56F-D2FA592C7138}" destId="{23AC3295-B46B-442F-B0A7-CD7C61B5F8E0}" srcOrd="0" destOrd="0" presId="urn:microsoft.com/office/officeart/2005/8/layout/hProcess9"/>
    <dgm:cxn modelId="{29F4570B-647C-497F-8674-BD68473435EA}" type="presOf" srcId="{88C7DB06-D57C-437F-A6ED-701DD79CE890}" destId="{A19AAF3B-52D6-4E33-8475-E5909640B384}" srcOrd="0" destOrd="0" presId="urn:microsoft.com/office/officeart/2005/8/layout/hProcess9"/>
    <dgm:cxn modelId="{6F557499-B68F-4759-BEDA-775AF861FF6E}" type="presOf" srcId="{10169D13-D13A-4832-B32E-1F33A82E4613}" destId="{FAEC1BD3-AF64-445F-8D78-FBF3831BC4D0}" srcOrd="0" destOrd="0" presId="urn:microsoft.com/office/officeart/2005/8/layout/hProcess9"/>
    <dgm:cxn modelId="{60F453EF-F499-408C-ABCE-FF1C07F63316}" srcId="{9415F832-2086-442C-AFAF-C48F0DD1039F}" destId="{9CE3D8D7-11C5-497C-A987-7D09521FD47F}" srcOrd="3" destOrd="0" parTransId="{6F679E23-8257-4983-A296-02F79C1EA0EA}" sibTransId="{A10C47FD-270A-4483-B226-92679AE5F3DC}"/>
    <dgm:cxn modelId="{4C5CAB88-9101-4801-90C4-0A86B931F74A}" srcId="{9415F832-2086-442C-AFAF-C48F0DD1039F}" destId="{88C7DB06-D57C-437F-A6ED-701DD79CE890}" srcOrd="1" destOrd="0" parTransId="{46B08786-C170-4CBD-A2FE-46B3F3F08853}" sibTransId="{C64BB99C-F86D-42C1-B5FB-DD4F26412ADE}"/>
    <dgm:cxn modelId="{02701828-8BF4-4E97-B0F7-6054917CB02E}" type="presOf" srcId="{9CE3D8D7-11C5-497C-A987-7D09521FD47F}" destId="{F3418E84-8A51-4E85-A48B-2578C419E88C}" srcOrd="0" destOrd="0" presId="urn:microsoft.com/office/officeart/2005/8/layout/hProcess9"/>
    <dgm:cxn modelId="{8DCD4C73-7CC0-4802-AE96-60D1FE23FBC4}" srcId="{9415F832-2086-442C-AFAF-C48F0DD1039F}" destId="{63FCFC9F-C541-427C-A56F-D2FA592C7138}" srcOrd="2" destOrd="0" parTransId="{700BC356-D383-477B-AD8E-A56B4C874080}" sibTransId="{28BD4372-D61F-49C0-A144-C61A739DC65F}"/>
    <dgm:cxn modelId="{EA9203DF-63F0-4645-AE65-9D0AB47CE2A3}" type="presParOf" srcId="{F50C0127-74EE-4086-A563-51C9ED511E1F}" destId="{11CF1CEE-D734-4AB4-84AC-F5447E976896}" srcOrd="0" destOrd="0" presId="urn:microsoft.com/office/officeart/2005/8/layout/hProcess9"/>
    <dgm:cxn modelId="{5EBF8D3E-A1C6-4AB0-9CFC-56E051C6FEE1}" type="presParOf" srcId="{F50C0127-74EE-4086-A563-51C9ED511E1F}" destId="{CC58C7C2-34E0-4455-B12F-11EA8EC2B36C}" srcOrd="1" destOrd="0" presId="urn:microsoft.com/office/officeart/2005/8/layout/hProcess9"/>
    <dgm:cxn modelId="{A21391C2-CBEF-4059-98B2-FE6695B8A2FA}" type="presParOf" srcId="{CC58C7C2-34E0-4455-B12F-11EA8EC2B36C}" destId="{FAEC1BD3-AF64-445F-8D78-FBF3831BC4D0}" srcOrd="0" destOrd="0" presId="urn:microsoft.com/office/officeart/2005/8/layout/hProcess9"/>
    <dgm:cxn modelId="{5CACB4B7-BA58-47E0-AACF-3590AD659BE0}" type="presParOf" srcId="{CC58C7C2-34E0-4455-B12F-11EA8EC2B36C}" destId="{90668DD3-E750-4764-AA3A-730AD72B1CB5}" srcOrd="1" destOrd="0" presId="urn:microsoft.com/office/officeart/2005/8/layout/hProcess9"/>
    <dgm:cxn modelId="{4336A01B-D82F-4C43-8EFF-836FE405250F}" type="presParOf" srcId="{CC58C7C2-34E0-4455-B12F-11EA8EC2B36C}" destId="{A19AAF3B-52D6-4E33-8475-E5909640B384}" srcOrd="2" destOrd="0" presId="urn:microsoft.com/office/officeart/2005/8/layout/hProcess9"/>
    <dgm:cxn modelId="{A9D74B2D-0AF0-443D-8DD9-5E31BC87E6CD}" type="presParOf" srcId="{CC58C7C2-34E0-4455-B12F-11EA8EC2B36C}" destId="{57824A28-0D2E-45A7-B337-8903C99916A9}" srcOrd="3" destOrd="0" presId="urn:microsoft.com/office/officeart/2005/8/layout/hProcess9"/>
    <dgm:cxn modelId="{BD661072-A9EA-4674-BF4C-989A34782B84}" type="presParOf" srcId="{CC58C7C2-34E0-4455-B12F-11EA8EC2B36C}" destId="{23AC3295-B46B-442F-B0A7-CD7C61B5F8E0}" srcOrd="4" destOrd="0" presId="urn:microsoft.com/office/officeart/2005/8/layout/hProcess9"/>
    <dgm:cxn modelId="{222E66B0-826C-432F-BFEA-529D55C1F302}" type="presParOf" srcId="{CC58C7C2-34E0-4455-B12F-11EA8EC2B36C}" destId="{83C81AC0-C1C6-4E32-B804-F268A81096C6}" srcOrd="5" destOrd="0" presId="urn:microsoft.com/office/officeart/2005/8/layout/hProcess9"/>
    <dgm:cxn modelId="{8894DF66-C8C4-4AEB-9CD4-6F399F927797}" type="presParOf" srcId="{CC58C7C2-34E0-4455-B12F-11EA8EC2B36C}" destId="{F3418E84-8A51-4E85-A48B-2578C419E88C}"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CF1CEE-D734-4AB4-84AC-F5447E976896}">
      <dsp:nvSpPr>
        <dsp:cNvPr id="0" name=""/>
        <dsp:cNvSpPr/>
      </dsp:nvSpPr>
      <dsp:spPr>
        <a:xfrm>
          <a:off x="806575" y="0"/>
          <a:ext cx="9141184" cy="505153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EC1BD3-AF64-445F-8D78-FBF3831BC4D0}">
      <dsp:nvSpPr>
        <dsp:cNvPr id="0" name=""/>
        <dsp:cNvSpPr/>
      </dsp:nvSpPr>
      <dsp:spPr>
        <a:xfrm>
          <a:off x="5382" y="1515461"/>
          <a:ext cx="2588812" cy="202061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ru-RU" sz="1700" kern="1200" dirty="0"/>
            <a:t>Подготовка докладной записки о проведении проверки, если она инициируется уполномоченным лицом кадровой службы</a:t>
          </a:r>
        </a:p>
      </dsp:txBody>
      <dsp:txXfrm>
        <a:off x="104020" y="1614099"/>
        <a:ext cx="2391536" cy="1823338"/>
      </dsp:txXfrm>
    </dsp:sp>
    <dsp:sp modelId="{A19AAF3B-52D6-4E33-8475-E5909640B384}">
      <dsp:nvSpPr>
        <dsp:cNvPr id="0" name=""/>
        <dsp:cNvSpPr/>
      </dsp:nvSpPr>
      <dsp:spPr>
        <a:xfrm>
          <a:off x="2723635" y="1515461"/>
          <a:ext cx="2588812" cy="202061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ru-RU" sz="1700" kern="1200" dirty="0"/>
            <a:t>Составление приказа (распоряжение) о проведении проверки</a:t>
          </a:r>
        </a:p>
      </dsp:txBody>
      <dsp:txXfrm>
        <a:off x="2822273" y="1614099"/>
        <a:ext cx="2391536" cy="1823338"/>
      </dsp:txXfrm>
    </dsp:sp>
    <dsp:sp modelId="{23AC3295-B46B-442F-B0A7-CD7C61B5F8E0}">
      <dsp:nvSpPr>
        <dsp:cNvPr id="0" name=""/>
        <dsp:cNvSpPr/>
      </dsp:nvSpPr>
      <dsp:spPr>
        <a:xfrm>
          <a:off x="5441887" y="1515461"/>
          <a:ext cx="2588812" cy="202061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ru-RU" sz="1700" kern="1200" dirty="0"/>
            <a:t>Проведение проверочных мероприятий</a:t>
          </a:r>
        </a:p>
      </dsp:txBody>
      <dsp:txXfrm>
        <a:off x="5540525" y="1614099"/>
        <a:ext cx="2391536" cy="1823338"/>
      </dsp:txXfrm>
    </dsp:sp>
    <dsp:sp modelId="{F3418E84-8A51-4E85-A48B-2578C419E88C}">
      <dsp:nvSpPr>
        <dsp:cNvPr id="0" name=""/>
        <dsp:cNvSpPr/>
      </dsp:nvSpPr>
      <dsp:spPr>
        <a:xfrm>
          <a:off x="8160140" y="1515461"/>
          <a:ext cx="2588812" cy="202061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ru-RU" sz="1700" kern="1200" dirty="0"/>
            <a:t>Подготовка доклада о результатах проверки</a:t>
          </a:r>
        </a:p>
      </dsp:txBody>
      <dsp:txXfrm>
        <a:off x="8258778" y="1614099"/>
        <a:ext cx="2391536" cy="182333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59A149-9D76-4A87-8270-599FC2A22E39}" type="datetimeFigureOut">
              <a:rPr lang="ru-RU" smtClean="0"/>
              <a:pPr/>
              <a:t>24.08.2020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3CD31F-4059-4CB4-A41F-BDEDEF7F93EC}" type="slidenum">
              <a:rPr lang="ru-RU" smtClean="0"/>
              <a:pPr/>
              <a:t>‹#›</a:t>
            </a:fld>
            <a:endParaRPr lang="ru-RU"/>
          </a:p>
        </p:txBody>
      </p:sp>
    </p:spTree>
    <p:extLst>
      <p:ext uri="{BB962C8B-B14F-4D97-AF65-F5344CB8AC3E}">
        <p14:creationId xmlns:p14="http://schemas.microsoft.com/office/powerpoint/2010/main" val="2211946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93CD31F-4059-4CB4-A41F-BDEDEF7F93EC}" type="slidenum">
              <a:rPr lang="ru-RU" smtClean="0"/>
              <a:t>27</a:t>
            </a:fld>
            <a:endParaRPr lang="ru-RU"/>
          </a:p>
        </p:txBody>
      </p:sp>
    </p:spTree>
    <p:extLst>
      <p:ext uri="{BB962C8B-B14F-4D97-AF65-F5344CB8AC3E}">
        <p14:creationId xmlns:p14="http://schemas.microsoft.com/office/powerpoint/2010/main" val="1823478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93CD31F-4059-4CB4-A41F-BDEDEF7F93EC}" type="slidenum">
              <a:rPr lang="ru-RU" smtClean="0"/>
              <a:pPr/>
              <a:t>70</a:t>
            </a:fld>
            <a:endParaRPr lang="ru-RU"/>
          </a:p>
        </p:txBody>
      </p:sp>
    </p:spTree>
    <p:extLst>
      <p:ext uri="{BB962C8B-B14F-4D97-AF65-F5344CB8AC3E}">
        <p14:creationId xmlns:p14="http://schemas.microsoft.com/office/powerpoint/2010/main" val="2404035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5A58DD56-0E8B-442C-B2E1-C21EFC4148F5}" type="datetimeFigureOut">
              <a:rPr lang="ru-RU" smtClean="0"/>
              <a:pPr/>
              <a:t>24.08.2020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7FD3C10-2A09-4023-ADE4-083403DBDE92}" type="slidenum">
              <a:rPr lang="ru-RU" smtClean="0"/>
              <a:pPr/>
              <a:t>‹#›</a:t>
            </a:fld>
            <a:endParaRPr lang="ru-RU"/>
          </a:p>
        </p:txBody>
      </p:sp>
    </p:spTree>
    <p:extLst>
      <p:ext uri="{BB962C8B-B14F-4D97-AF65-F5344CB8AC3E}">
        <p14:creationId xmlns:p14="http://schemas.microsoft.com/office/powerpoint/2010/main" val="448567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A58DD56-0E8B-442C-B2E1-C21EFC4148F5}" type="datetimeFigureOut">
              <a:rPr lang="ru-RU" smtClean="0"/>
              <a:pPr/>
              <a:t>24.08.2020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7FD3C10-2A09-4023-ADE4-083403DBDE92}" type="slidenum">
              <a:rPr lang="ru-RU" smtClean="0"/>
              <a:pPr/>
              <a:t>‹#›</a:t>
            </a:fld>
            <a:endParaRPr lang="ru-RU"/>
          </a:p>
        </p:txBody>
      </p:sp>
    </p:spTree>
    <p:extLst>
      <p:ext uri="{BB962C8B-B14F-4D97-AF65-F5344CB8AC3E}">
        <p14:creationId xmlns:p14="http://schemas.microsoft.com/office/powerpoint/2010/main" val="2477053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A58DD56-0E8B-442C-B2E1-C21EFC4148F5}" type="datetimeFigureOut">
              <a:rPr lang="ru-RU" smtClean="0"/>
              <a:pPr/>
              <a:t>24.08.2020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7FD3C10-2A09-4023-ADE4-083403DBDE92}" type="slidenum">
              <a:rPr lang="ru-RU" smtClean="0"/>
              <a:pPr/>
              <a:t>‹#›</a:t>
            </a:fld>
            <a:endParaRPr lang="ru-RU"/>
          </a:p>
        </p:txBody>
      </p:sp>
    </p:spTree>
    <p:extLst>
      <p:ext uri="{BB962C8B-B14F-4D97-AF65-F5344CB8AC3E}">
        <p14:creationId xmlns:p14="http://schemas.microsoft.com/office/powerpoint/2010/main" val="701164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A58DD56-0E8B-442C-B2E1-C21EFC4148F5}" type="datetimeFigureOut">
              <a:rPr lang="ru-RU" smtClean="0"/>
              <a:pPr/>
              <a:t>24.08.2020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7FD3C10-2A09-4023-ADE4-083403DBDE92}" type="slidenum">
              <a:rPr lang="ru-RU" smtClean="0"/>
              <a:pPr/>
              <a:t>‹#›</a:t>
            </a:fld>
            <a:endParaRPr lang="ru-RU"/>
          </a:p>
        </p:txBody>
      </p:sp>
    </p:spTree>
    <p:extLst>
      <p:ext uri="{BB962C8B-B14F-4D97-AF65-F5344CB8AC3E}">
        <p14:creationId xmlns:p14="http://schemas.microsoft.com/office/powerpoint/2010/main" val="2458152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5A58DD56-0E8B-442C-B2E1-C21EFC4148F5}" type="datetimeFigureOut">
              <a:rPr lang="ru-RU" smtClean="0"/>
              <a:pPr/>
              <a:t>24.08.2020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7FD3C10-2A09-4023-ADE4-083403DBDE92}" type="slidenum">
              <a:rPr lang="ru-RU" smtClean="0"/>
              <a:pPr/>
              <a:t>‹#›</a:t>
            </a:fld>
            <a:endParaRPr lang="ru-RU"/>
          </a:p>
        </p:txBody>
      </p:sp>
    </p:spTree>
    <p:extLst>
      <p:ext uri="{BB962C8B-B14F-4D97-AF65-F5344CB8AC3E}">
        <p14:creationId xmlns:p14="http://schemas.microsoft.com/office/powerpoint/2010/main" val="48662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5A58DD56-0E8B-442C-B2E1-C21EFC4148F5}" type="datetimeFigureOut">
              <a:rPr lang="ru-RU" smtClean="0"/>
              <a:pPr/>
              <a:t>24.08.2020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7FD3C10-2A09-4023-ADE4-083403DBDE92}" type="slidenum">
              <a:rPr lang="ru-RU" smtClean="0"/>
              <a:pPr/>
              <a:t>‹#›</a:t>
            </a:fld>
            <a:endParaRPr lang="ru-RU"/>
          </a:p>
        </p:txBody>
      </p:sp>
    </p:spTree>
    <p:extLst>
      <p:ext uri="{BB962C8B-B14F-4D97-AF65-F5344CB8AC3E}">
        <p14:creationId xmlns:p14="http://schemas.microsoft.com/office/powerpoint/2010/main" val="1681768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5A58DD56-0E8B-442C-B2E1-C21EFC4148F5}" type="datetimeFigureOut">
              <a:rPr lang="ru-RU" smtClean="0"/>
              <a:pPr/>
              <a:t>24.08.2020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7FD3C10-2A09-4023-ADE4-083403DBDE92}" type="slidenum">
              <a:rPr lang="ru-RU" smtClean="0"/>
              <a:pPr/>
              <a:t>‹#›</a:t>
            </a:fld>
            <a:endParaRPr lang="ru-RU"/>
          </a:p>
        </p:txBody>
      </p:sp>
    </p:spTree>
    <p:extLst>
      <p:ext uri="{BB962C8B-B14F-4D97-AF65-F5344CB8AC3E}">
        <p14:creationId xmlns:p14="http://schemas.microsoft.com/office/powerpoint/2010/main" val="671633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5A58DD56-0E8B-442C-B2E1-C21EFC4148F5}" type="datetimeFigureOut">
              <a:rPr lang="ru-RU" smtClean="0"/>
              <a:pPr/>
              <a:t>24.08.2020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7FD3C10-2A09-4023-ADE4-083403DBDE92}" type="slidenum">
              <a:rPr lang="ru-RU" smtClean="0"/>
              <a:pPr/>
              <a:t>‹#›</a:t>
            </a:fld>
            <a:endParaRPr lang="ru-RU"/>
          </a:p>
        </p:txBody>
      </p:sp>
    </p:spTree>
    <p:extLst>
      <p:ext uri="{BB962C8B-B14F-4D97-AF65-F5344CB8AC3E}">
        <p14:creationId xmlns:p14="http://schemas.microsoft.com/office/powerpoint/2010/main" val="2766528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A58DD56-0E8B-442C-B2E1-C21EFC4148F5}" type="datetimeFigureOut">
              <a:rPr lang="ru-RU" smtClean="0"/>
              <a:pPr/>
              <a:t>24.08.2020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7FD3C10-2A09-4023-ADE4-083403DBDE92}" type="slidenum">
              <a:rPr lang="ru-RU" smtClean="0"/>
              <a:pPr/>
              <a:t>‹#›</a:t>
            </a:fld>
            <a:endParaRPr lang="ru-RU"/>
          </a:p>
        </p:txBody>
      </p:sp>
    </p:spTree>
    <p:extLst>
      <p:ext uri="{BB962C8B-B14F-4D97-AF65-F5344CB8AC3E}">
        <p14:creationId xmlns:p14="http://schemas.microsoft.com/office/powerpoint/2010/main" val="51990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5A58DD56-0E8B-442C-B2E1-C21EFC4148F5}" type="datetimeFigureOut">
              <a:rPr lang="ru-RU" smtClean="0"/>
              <a:pPr/>
              <a:t>24.08.2020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7FD3C10-2A09-4023-ADE4-083403DBDE92}" type="slidenum">
              <a:rPr lang="ru-RU" smtClean="0"/>
              <a:pPr/>
              <a:t>‹#›</a:t>
            </a:fld>
            <a:endParaRPr lang="ru-RU"/>
          </a:p>
        </p:txBody>
      </p:sp>
    </p:spTree>
    <p:extLst>
      <p:ext uri="{BB962C8B-B14F-4D97-AF65-F5344CB8AC3E}">
        <p14:creationId xmlns:p14="http://schemas.microsoft.com/office/powerpoint/2010/main" val="1736026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5A58DD56-0E8B-442C-B2E1-C21EFC4148F5}" type="datetimeFigureOut">
              <a:rPr lang="ru-RU" smtClean="0"/>
              <a:pPr/>
              <a:t>24.08.2020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7FD3C10-2A09-4023-ADE4-083403DBDE92}" type="slidenum">
              <a:rPr lang="ru-RU" smtClean="0"/>
              <a:pPr/>
              <a:t>‹#›</a:t>
            </a:fld>
            <a:endParaRPr lang="ru-RU"/>
          </a:p>
        </p:txBody>
      </p:sp>
    </p:spTree>
    <p:extLst>
      <p:ext uri="{BB962C8B-B14F-4D97-AF65-F5344CB8AC3E}">
        <p14:creationId xmlns:p14="http://schemas.microsoft.com/office/powerpoint/2010/main" val="868814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8DD56-0E8B-442C-B2E1-C21EFC4148F5}" type="datetimeFigureOut">
              <a:rPr lang="ru-RU" smtClean="0"/>
              <a:pPr/>
              <a:t>24.08.2020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FD3C10-2A09-4023-ADE4-083403DBDE92}" type="slidenum">
              <a:rPr lang="ru-RU" smtClean="0"/>
              <a:pPr/>
              <a:t>‹#›</a:t>
            </a:fld>
            <a:endParaRPr lang="ru-RU"/>
          </a:p>
        </p:txBody>
      </p:sp>
    </p:spTree>
    <p:extLst>
      <p:ext uri="{BB962C8B-B14F-4D97-AF65-F5344CB8AC3E}">
        <p14:creationId xmlns:p14="http://schemas.microsoft.com/office/powerpoint/2010/main" val="2575120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Par1"/><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consultantplus://offline/ref=0BC2945BE168C16212740228B0C30CFA7C3C587A99BB4E48FE18640A354D1AADF4258F9E894C7F84626B5A55053CFAD9037B79F2E885ED07aE5FE" TargetMode="External"/><Relationship Id="rId2" Type="http://schemas.openxmlformats.org/officeDocument/2006/relationships/hyperlink" Target="consultantplus://offline/ref=0BC2945BE168C16212740228B0C30CFA7C3C587A99BB4E48FE18640A354D1AADF4258F9E894C7F8A6C6B5A55053CFAD9037B79F2E885ED07aE5FE"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consultantplus://offline/ref=5C15655EB1C29816F2AE3C1C8CBF7D06BB77FBD8C4DD158B1147E8EC73E8F28CA792B9D252337323A2B6B3A0ECm8MDE" TargetMode="Externa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hyperlink" Target="applewebdata://0AF2117D-A79F-4912-B8B6-AB73D2CD51DE/#P22"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consultantplus://offline/ref=456C79F67A8BC75259520BE644F3C17F2DA13387A9123F20F06296EE84A70AED923683C1BAdEAEH"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consultantplus://offline/ref=0BC2945BE168C16212740228B0C30CFA7C3D5B7999B84E48FE18640A354D1AADF4258F998E472BDC2E3503054677F7D11A6779FAaF5FE"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80011" y="380009"/>
            <a:ext cx="11495314" cy="2232562"/>
          </a:xfrm>
        </p:spPr>
        <p:txBody>
          <a:bodyPr>
            <a:normAutofit/>
          </a:bodyPr>
          <a:lstStyle/>
          <a:p>
            <a:r>
              <a:rPr lang="ru-RU" sz="3600" b="1" dirty="0">
                <a:latin typeface="Arial" panose="020B0604020202020204" pitchFamily="34" charset="0"/>
                <a:cs typeface="Arial" panose="020B0604020202020204" pitchFamily="34" charset="0"/>
              </a:rPr>
              <a:t>Основания и порядок проведения проверки сведений, представляемых в соответствии с законодательством о противодействии коррупции</a:t>
            </a:r>
          </a:p>
        </p:txBody>
      </p:sp>
      <p:sp>
        <p:nvSpPr>
          <p:cNvPr id="4" name="Нижний колонтитул 2"/>
          <p:cNvSpPr>
            <a:spLocks noGrp="1"/>
          </p:cNvSpPr>
          <p:nvPr>
            <p:ph type="ftr" sz="quarter" idx="11"/>
          </p:nvPr>
        </p:nvSpPr>
        <p:spPr>
          <a:xfrm>
            <a:off x="0" y="6492875"/>
            <a:ext cx="1143000" cy="365125"/>
          </a:xfrm>
        </p:spPr>
        <p:txBody>
          <a:bodyPr/>
          <a:lstStyle/>
          <a:p>
            <a:pPr algn="l">
              <a:defRPr/>
            </a:pPr>
            <a:r>
              <a:rPr lang="en-US" altLang="en-US" dirty="0"/>
              <a:t>v</a:t>
            </a:r>
            <a:r>
              <a:rPr lang="ru-RU" altLang="en-US" dirty="0"/>
              <a:t>. 07.06.2019</a:t>
            </a:r>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29877" y="2939146"/>
            <a:ext cx="4595582" cy="3553729"/>
          </a:xfrm>
          <a:prstGeom prst="rect">
            <a:avLst/>
          </a:prstGeom>
        </p:spPr>
      </p:pic>
    </p:spTree>
    <p:extLst>
      <p:ext uri="{BB962C8B-B14F-4D97-AF65-F5344CB8AC3E}">
        <p14:creationId xmlns:p14="http://schemas.microsoft.com/office/powerpoint/2010/main" val="4284388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365125"/>
            <a:ext cx="10515600" cy="549275"/>
          </a:xfrm>
        </p:spPr>
        <p:txBody>
          <a:bodyPr anchor="t">
            <a:normAutofit/>
          </a:bodyPr>
          <a:lstStyle/>
          <a:p>
            <a:pPr algn="ctr"/>
            <a:r>
              <a:rPr lang="ru-RU" sz="3000" b="1" dirty="0">
                <a:solidFill>
                  <a:srgbClr val="C00000"/>
                </a:solidFill>
              </a:rPr>
              <a:t>Докладная записка</a:t>
            </a:r>
            <a:endParaRPr lang="ru-RU" sz="3000" dirty="0">
              <a:solidFill>
                <a:srgbClr val="C00000"/>
              </a:solidFill>
            </a:endParaRPr>
          </a:p>
        </p:txBody>
      </p:sp>
      <p:sp>
        <p:nvSpPr>
          <p:cNvPr id="20" name="Объект 19"/>
          <p:cNvSpPr>
            <a:spLocks noGrp="1"/>
          </p:cNvSpPr>
          <p:nvPr>
            <p:ph idx="1"/>
          </p:nvPr>
        </p:nvSpPr>
        <p:spPr>
          <a:xfrm>
            <a:off x="838200" y="914400"/>
            <a:ext cx="10915650" cy="5578475"/>
          </a:xfrm>
        </p:spPr>
        <p:txBody>
          <a:bodyPr anchor="t">
            <a:normAutofit fontScale="92500" lnSpcReduction="20000"/>
          </a:bodyPr>
          <a:lstStyle/>
          <a:p>
            <a:pPr marL="0" indent="577850" algn="just">
              <a:buNone/>
            </a:pPr>
            <a:r>
              <a:rPr lang="ru-RU" sz="2600" dirty="0">
                <a:latin typeface="Calibri Light"/>
                <a:ea typeface="+mj-ea"/>
                <a:cs typeface="+mj-cs"/>
              </a:rPr>
              <a:t>Докладная записка готовится, если в результате анализа справки о доходах, расходах уполномоченное лицо кадровой службы обнаружило, что справка содержит недостоверные или неполные сведения либо служащий нарушил срок ее представления </a:t>
            </a:r>
          </a:p>
          <a:p>
            <a:pPr marL="0" indent="577850" algn="just">
              <a:buNone/>
            </a:pPr>
            <a:r>
              <a:rPr lang="ru-RU" sz="2600" dirty="0">
                <a:latin typeface="Calibri Light"/>
                <a:ea typeface="+mj-ea"/>
                <a:cs typeface="+mj-cs"/>
              </a:rPr>
              <a:t/>
            </a:r>
            <a:br>
              <a:rPr lang="ru-RU" sz="2600" dirty="0">
                <a:latin typeface="Calibri Light"/>
                <a:ea typeface="+mj-ea"/>
                <a:cs typeface="+mj-cs"/>
              </a:rPr>
            </a:br>
            <a:r>
              <a:rPr lang="ru-RU" sz="2600" dirty="0">
                <a:latin typeface="Calibri Light"/>
                <a:ea typeface="+mj-ea"/>
                <a:cs typeface="+mj-cs"/>
              </a:rPr>
              <a:t>В докладной записке рекомендуется указать:</a:t>
            </a:r>
          </a:p>
          <a:p>
            <a:pPr marL="0" indent="577850" algn="just">
              <a:buFont typeface="+mj-lt"/>
              <a:buAutoNum type="arabicPeriod"/>
            </a:pPr>
            <a:r>
              <a:rPr lang="ru-RU" sz="2600" dirty="0">
                <a:latin typeface="Calibri Light"/>
                <a:ea typeface="+mj-ea"/>
                <a:cs typeface="+mj-cs"/>
              </a:rPr>
              <a:t>Ф.И.О. и должность госслужащего, в отношении которого нужно провести проверку;</a:t>
            </a:r>
          </a:p>
          <a:p>
            <a:pPr marL="0" indent="577850" algn="just">
              <a:buFont typeface="+mj-lt"/>
              <a:buAutoNum type="arabicPeriod"/>
            </a:pPr>
            <a:r>
              <a:rPr lang="ru-RU" sz="2600" dirty="0">
                <a:latin typeface="Calibri Light"/>
                <a:ea typeface="+mj-ea"/>
                <a:cs typeface="+mj-cs"/>
              </a:rPr>
              <a:t>содержание и объем сведений, подлежащих проверке;</a:t>
            </a:r>
          </a:p>
          <a:p>
            <a:pPr marL="0" indent="577850" algn="just">
              <a:buFont typeface="+mj-lt"/>
              <a:buAutoNum type="arabicPeriod"/>
            </a:pPr>
            <a:r>
              <a:rPr lang="ru-RU" sz="2600" dirty="0">
                <a:latin typeface="Calibri Light"/>
                <a:ea typeface="+mj-ea"/>
                <a:cs typeface="+mj-cs"/>
              </a:rPr>
              <a:t>информацию о недостоверности (неполноте) представленных сведений.</a:t>
            </a:r>
            <a:br>
              <a:rPr lang="ru-RU" sz="2600" dirty="0">
                <a:latin typeface="Calibri Light"/>
                <a:ea typeface="+mj-ea"/>
                <a:cs typeface="+mj-cs"/>
              </a:rPr>
            </a:br>
            <a:endParaRPr lang="ru-RU" sz="2600" dirty="0">
              <a:latin typeface="Calibri Light"/>
              <a:ea typeface="+mj-ea"/>
              <a:cs typeface="+mj-cs"/>
            </a:endParaRPr>
          </a:p>
          <a:p>
            <a:pPr marL="0" indent="577850" algn="just">
              <a:buNone/>
            </a:pPr>
            <a:r>
              <a:rPr lang="ru-RU" sz="2600" dirty="0">
                <a:latin typeface="Calibri Light"/>
                <a:ea typeface="+mj-ea"/>
                <a:cs typeface="+mj-cs"/>
              </a:rPr>
              <a:t>К записке целесообразно приложить подтверждающие документы. </a:t>
            </a:r>
          </a:p>
          <a:p>
            <a:pPr marL="0" indent="577850" algn="just">
              <a:buNone/>
            </a:pPr>
            <a:r>
              <a:rPr lang="ru-RU" sz="2600" dirty="0">
                <a:latin typeface="Calibri Light"/>
                <a:ea typeface="+mj-ea"/>
                <a:cs typeface="+mj-cs"/>
              </a:rPr>
              <a:t>Они необходимы для того, чтобы представитель нанимателя принял обоснованное решение о проведении проверки</a:t>
            </a:r>
          </a:p>
          <a:p>
            <a:pPr marL="0" indent="577850" algn="just">
              <a:buNone/>
            </a:pPr>
            <a:r>
              <a:rPr lang="ru-RU" sz="2600" dirty="0">
                <a:latin typeface="Calibri Light"/>
                <a:ea typeface="+mj-ea"/>
                <a:cs typeface="+mj-cs"/>
              </a:rPr>
              <a:t>Докладная записка направляется представителю нанимателя либо лицу, уполномоченному им принимать решение о проведении проверки</a:t>
            </a:r>
          </a:p>
        </p:txBody>
      </p:sp>
    </p:spTree>
    <p:extLst>
      <p:ext uri="{BB962C8B-B14F-4D97-AF65-F5344CB8AC3E}">
        <p14:creationId xmlns:p14="http://schemas.microsoft.com/office/powerpoint/2010/main" val="2942822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171451"/>
            <a:ext cx="10515600" cy="533399"/>
          </a:xfrm>
        </p:spPr>
        <p:txBody>
          <a:bodyPr anchor="t">
            <a:normAutofit/>
          </a:bodyPr>
          <a:lstStyle/>
          <a:p>
            <a:pPr algn="ctr"/>
            <a:r>
              <a:rPr lang="ru-RU" sz="3000" b="1" dirty="0">
                <a:solidFill>
                  <a:srgbClr val="C00000"/>
                </a:solidFill>
              </a:rPr>
              <a:t>Приказ (распоряжение) о проведении проверки</a:t>
            </a:r>
            <a:endParaRPr lang="ru-RU" sz="3000" dirty="0">
              <a:solidFill>
                <a:srgbClr val="C00000"/>
              </a:solidFill>
            </a:endParaRPr>
          </a:p>
        </p:txBody>
      </p:sp>
      <p:sp>
        <p:nvSpPr>
          <p:cNvPr id="20" name="Объект 19"/>
          <p:cNvSpPr>
            <a:spLocks noGrp="1"/>
          </p:cNvSpPr>
          <p:nvPr>
            <p:ph idx="1"/>
          </p:nvPr>
        </p:nvSpPr>
        <p:spPr>
          <a:xfrm>
            <a:off x="133350" y="704850"/>
            <a:ext cx="12058650" cy="5981699"/>
          </a:xfrm>
        </p:spPr>
        <p:txBody>
          <a:bodyPr anchor="t">
            <a:noAutofit/>
          </a:bodyPr>
          <a:lstStyle/>
          <a:p>
            <a:pPr marL="92075" indent="485775" algn="just">
              <a:buNone/>
            </a:pPr>
            <a:r>
              <a:rPr lang="ru-RU" sz="2700" dirty="0"/>
              <a:t>Приказ (распоряжение) составляется, если представитель нанимателя или уполномоченное им </a:t>
            </a:r>
            <a:r>
              <a:rPr lang="ru-RU" sz="2700" b="1" dirty="0">
                <a:solidFill>
                  <a:srgbClr val="C00000"/>
                </a:solidFill>
              </a:rPr>
              <a:t>лицо приняли решение провести проверку</a:t>
            </a:r>
            <a:r>
              <a:rPr lang="ru-RU" sz="2700" dirty="0"/>
              <a:t>, инициированную на основании докладной записки уполномоченного лица кадровой службы либо информации, представленной в письменном виде иными органами и организациями.</a:t>
            </a:r>
          </a:p>
          <a:p>
            <a:pPr marL="92075" indent="485775" algn="just">
              <a:buNone/>
            </a:pPr>
            <a:r>
              <a:rPr lang="ru-RU" sz="2700" dirty="0"/>
              <a:t>Такая информация должна быть достаточной для инициирования проверки, однако критерии достаточности нормативно не определены. </a:t>
            </a:r>
          </a:p>
          <a:p>
            <a:pPr marL="92075" indent="485775" algn="just">
              <a:buNone/>
            </a:pPr>
            <a:r>
              <a:rPr lang="ru-RU" sz="2700" dirty="0"/>
              <a:t>Достаточность информации предполагает наличие совокупности данных, свидетельствующих о несоответствии представленных сведений фактическим обстоятельствам, нарушении иных антикоррупционных стандартов. </a:t>
            </a:r>
          </a:p>
          <a:p>
            <a:pPr marL="92075" indent="485775" algn="just">
              <a:buNone/>
            </a:pPr>
            <a:r>
              <a:rPr lang="ru-RU" sz="2700" dirty="0"/>
              <a:t>Как правило, данная информация содержится в различных документах, отражающих действительное имущественное положение служащего и членов его семьи. Она может находиться в открытом доступе (например, в открытых </a:t>
            </a:r>
            <a:r>
              <a:rPr lang="ru-RU" sz="2700" dirty="0" err="1"/>
              <a:t>госреестрах</a:t>
            </a:r>
            <a:r>
              <a:rPr lang="ru-RU" sz="2700" dirty="0"/>
              <a:t>, в том числе иностранных, в СМИ) или содержаться в представленных служащим документах.</a:t>
            </a:r>
          </a:p>
          <a:p>
            <a:pPr marL="92075" indent="0">
              <a:buNone/>
            </a:pPr>
            <a:endParaRPr lang="ru-RU" sz="2000" dirty="0"/>
          </a:p>
        </p:txBody>
      </p:sp>
    </p:spTree>
    <p:extLst>
      <p:ext uri="{BB962C8B-B14F-4D97-AF65-F5344CB8AC3E}">
        <p14:creationId xmlns:p14="http://schemas.microsoft.com/office/powerpoint/2010/main" val="2942822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5631" y="1771650"/>
            <a:ext cx="11625943" cy="4807280"/>
          </a:xfrm>
        </p:spPr>
        <p:txBody>
          <a:bodyPr>
            <a:normAutofit fontScale="85000" lnSpcReduction="20000"/>
          </a:bodyPr>
          <a:lstStyle/>
          <a:p>
            <a:pPr algn="just">
              <a:spcBef>
                <a:spcPts val="600"/>
              </a:spcBef>
              <a:defRPr/>
            </a:pPr>
            <a:r>
              <a:rPr lang="ru-RU" sz="3600" dirty="0">
                <a:latin typeface="Arial" panose="020B0604020202020204" pitchFamily="34" charset="0"/>
                <a:cs typeface="Arial" panose="020B0604020202020204" pitchFamily="34" charset="0"/>
                <a:sym typeface="Wingdings" panose="05000000000000000000" pitchFamily="2" charset="2"/>
              </a:rPr>
              <a:t>Достаточность информации предполагает наличие совокупности данных, свидетельствующих о несоответствии фактическим обстоятельствам представленных служащим сведений. </a:t>
            </a:r>
          </a:p>
          <a:p>
            <a:pPr marL="0" indent="0" algn="just">
              <a:spcBef>
                <a:spcPts val="600"/>
              </a:spcBef>
              <a:buNone/>
              <a:defRPr/>
            </a:pPr>
            <a:endParaRPr lang="ru-RU" sz="3600" dirty="0">
              <a:latin typeface="Arial" panose="020B0604020202020204" pitchFamily="34" charset="0"/>
              <a:cs typeface="Arial" panose="020B0604020202020204" pitchFamily="34" charset="0"/>
              <a:sym typeface="Wingdings" panose="05000000000000000000" pitchFamily="2" charset="2"/>
            </a:endParaRPr>
          </a:p>
          <a:p>
            <a:pPr marL="0" indent="0" algn="just">
              <a:spcBef>
                <a:spcPts val="600"/>
              </a:spcBef>
              <a:buNone/>
              <a:defRPr/>
            </a:pPr>
            <a:r>
              <a:rPr lang="ru-RU" sz="3600" b="1" dirty="0">
                <a:latin typeface="Arial" panose="020B0604020202020204" pitchFamily="34" charset="0"/>
                <a:cs typeface="Arial" panose="020B0604020202020204" pitchFamily="34" charset="0"/>
                <a:sym typeface="Wingdings" panose="05000000000000000000" pitchFamily="2" charset="2"/>
              </a:rPr>
              <a:t>Признаками, свидетельствующими о необходимости проведения проверки, могут служить:</a:t>
            </a:r>
          </a:p>
          <a:p>
            <a:pPr algn="just">
              <a:spcBef>
                <a:spcPts val="600"/>
              </a:spcBef>
              <a:defRPr/>
            </a:pPr>
            <a:r>
              <a:rPr lang="ru-RU" sz="3600" dirty="0">
                <a:latin typeface="Arial" panose="020B0604020202020204" pitchFamily="34" charset="0"/>
                <a:cs typeface="Arial" panose="020B0604020202020204" pitchFamily="34" charset="0"/>
                <a:sym typeface="Wingdings" panose="05000000000000000000" pitchFamily="2" charset="2"/>
              </a:rPr>
              <a:t>несовпадение (расхождение) представленной служащим информации, в том числе в бумажном виде и (или) в ходе беседы;</a:t>
            </a:r>
          </a:p>
          <a:p>
            <a:pPr algn="just">
              <a:spcBef>
                <a:spcPts val="600"/>
              </a:spcBef>
              <a:defRPr/>
            </a:pPr>
            <a:r>
              <a:rPr lang="ru-RU" sz="3600" dirty="0">
                <a:latin typeface="Arial" panose="020B0604020202020204" pitchFamily="34" charset="0"/>
                <a:cs typeface="Arial" panose="020B0604020202020204" pitchFamily="34" charset="0"/>
                <a:sym typeface="Wingdings" panose="05000000000000000000" pitchFamily="2" charset="2"/>
              </a:rPr>
              <a:t>сомнение в подлинности представленных сведений;</a:t>
            </a:r>
          </a:p>
          <a:p>
            <a:pPr algn="just">
              <a:spcBef>
                <a:spcPts val="600"/>
              </a:spcBef>
              <a:defRPr/>
            </a:pPr>
            <a:r>
              <a:rPr lang="ru-RU" sz="3600" dirty="0">
                <a:latin typeface="Arial" panose="020B0604020202020204" pitchFamily="34" charset="0"/>
                <a:cs typeface="Arial" panose="020B0604020202020204" pitchFamily="34" charset="0"/>
                <a:sym typeface="Wingdings" panose="05000000000000000000" pitchFamily="2" charset="2"/>
              </a:rPr>
              <a:t>путаность и оговорки, допускаемые служащим при проведении с ним беседы и т.п.</a:t>
            </a:r>
          </a:p>
          <a:p>
            <a:pPr>
              <a:spcBef>
                <a:spcPts val="600"/>
              </a:spcBef>
              <a:defRPr/>
            </a:pPr>
            <a:endParaRPr lang="ru-RU" sz="3600" dirty="0">
              <a:latin typeface="Arial" panose="020B0604020202020204" pitchFamily="34" charset="0"/>
              <a:cs typeface="Arial" panose="020B0604020202020204" pitchFamily="34" charset="0"/>
              <a:sym typeface="Wingdings" panose="05000000000000000000" pitchFamily="2" charset="2"/>
            </a:endParaRPr>
          </a:p>
        </p:txBody>
      </p:sp>
      <p:sp>
        <p:nvSpPr>
          <p:cNvPr id="5" name="Заголовок 1"/>
          <p:cNvSpPr>
            <a:spLocks noGrp="1"/>
          </p:cNvSpPr>
          <p:nvPr>
            <p:ph type="title"/>
          </p:nvPr>
        </p:nvSpPr>
        <p:spPr>
          <a:xfrm>
            <a:off x="522514" y="260351"/>
            <a:ext cx="11329060" cy="1330943"/>
          </a:xfrm>
        </p:spPr>
        <p:txBody>
          <a:bodyPr>
            <a:normAutofit fontScale="90000"/>
          </a:bodyPr>
          <a:lstStyle/>
          <a:p>
            <a:pPr algn="ctr"/>
            <a:r>
              <a:rPr lang="ru-RU" sz="4000" b="1" dirty="0">
                <a:latin typeface="Arial" panose="020B0604020202020204" pitchFamily="34" charset="0"/>
                <a:cs typeface="Arial" panose="020B0604020202020204" pitchFamily="34" charset="0"/>
                <a:sym typeface="Wingdings" panose="05000000000000000000" pitchFamily="2" charset="2"/>
              </a:rPr>
              <a:t>Критерии признания информации достаточной для инициирования процедуры проверки</a:t>
            </a:r>
            <a:br>
              <a:rPr lang="ru-RU" sz="4000" b="1" dirty="0">
                <a:latin typeface="Arial" panose="020B0604020202020204" pitchFamily="34" charset="0"/>
                <a:cs typeface="Arial" panose="020B0604020202020204" pitchFamily="34" charset="0"/>
                <a:sym typeface="Wingdings" panose="05000000000000000000" pitchFamily="2" charset="2"/>
              </a:rPr>
            </a:br>
            <a:r>
              <a:rPr lang="ru-RU" sz="4000" dirty="0">
                <a:latin typeface="Arial" panose="020B0604020202020204" pitchFamily="34" charset="0"/>
                <a:cs typeface="Arial" panose="020B0604020202020204" pitchFamily="34" charset="0"/>
                <a:sym typeface="Wingdings" panose="05000000000000000000" pitchFamily="2" charset="2"/>
              </a:rPr>
              <a:t>(на примере проверки сведений о доходах…)</a:t>
            </a:r>
            <a:endParaRPr lang="ru-RU" altLang="ru-RU"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1644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Объект 19"/>
          <p:cNvSpPr>
            <a:spLocks noGrp="1"/>
          </p:cNvSpPr>
          <p:nvPr>
            <p:ph sz="half" idx="1"/>
          </p:nvPr>
        </p:nvSpPr>
        <p:spPr>
          <a:xfrm>
            <a:off x="571500" y="228599"/>
            <a:ext cx="11220450" cy="6496051"/>
          </a:xfrm>
        </p:spPr>
        <p:txBody>
          <a:bodyPr anchor="t">
            <a:noAutofit/>
          </a:bodyPr>
          <a:lstStyle/>
          <a:p>
            <a:pPr marL="92075" indent="449263" algn="just">
              <a:buNone/>
            </a:pPr>
            <a:r>
              <a:rPr lang="ru-RU" altLang="ru-RU" b="1" dirty="0">
                <a:solidFill>
                  <a:srgbClr val="FF0000"/>
                </a:solidFill>
                <a:latin typeface="Arial" panose="020B0604020202020204" pitchFamily="34" charset="0"/>
                <a:cs typeface="Arial" panose="020B0604020202020204" pitchFamily="34" charset="0"/>
              </a:rPr>
              <a:t>Организационные вопросы осуществления проверки</a:t>
            </a:r>
          </a:p>
          <a:p>
            <a:pPr marL="92075" indent="449263" algn="just">
              <a:buNone/>
            </a:pPr>
            <a:endParaRPr lang="ru-RU" b="1" dirty="0"/>
          </a:p>
          <a:p>
            <a:pPr marL="92075" indent="449263" algn="just">
              <a:buNone/>
            </a:pPr>
            <a:r>
              <a:rPr lang="ru-RU" b="1" dirty="0"/>
              <a:t>Полученная </a:t>
            </a:r>
            <a:r>
              <a:rPr lang="ru-RU" dirty="0"/>
              <a:t>от ранее названных органов и организаций </a:t>
            </a:r>
            <a:r>
              <a:rPr lang="ru-RU" b="1" dirty="0"/>
              <a:t>информация</a:t>
            </a:r>
            <a:r>
              <a:rPr lang="ru-RU" dirty="0"/>
              <a:t>, свидетельствующая о несоответствии представленных конкретным служащим сведений фактическим обстоятельствам (</a:t>
            </a:r>
            <a:r>
              <a:rPr lang="ru-RU" b="1" dirty="0"/>
              <a:t>без приложения соответствующих документов), не означает, что проверку проводить нельзя</a:t>
            </a:r>
            <a:r>
              <a:rPr lang="ru-RU" dirty="0"/>
              <a:t>. </a:t>
            </a:r>
          </a:p>
          <a:p>
            <a:pPr marL="0" indent="541338" algn="just">
              <a:buNone/>
            </a:pPr>
            <a:r>
              <a:rPr lang="ru-RU" b="1" dirty="0"/>
              <a:t>Любая информация, представленная в письменном виде (кроме анонимной)</a:t>
            </a:r>
            <a:r>
              <a:rPr lang="ru-RU" dirty="0"/>
              <a:t>, о несоответствии представленных конкретным служащим сведений фактическим обстоятельствам, нарушении им иных антикоррупционных стандартов </a:t>
            </a:r>
            <a:r>
              <a:rPr lang="ru-RU" b="1" dirty="0"/>
              <a:t>может быть признана достаточной</a:t>
            </a:r>
            <a:r>
              <a:rPr lang="ru-RU" dirty="0"/>
              <a:t>. 	</a:t>
            </a:r>
            <a:r>
              <a:rPr lang="ru-RU" b="1" dirty="0"/>
              <a:t>Информация анонимного характера не может служить основанием для проверки</a:t>
            </a:r>
          </a:p>
          <a:p>
            <a:pPr marL="0" indent="541338" algn="just">
              <a:buNone/>
            </a:pPr>
            <a:r>
              <a:rPr lang="ru-RU" b="1" dirty="0"/>
              <a:t>Решение принимается отдельно в отношении каждого служащего</a:t>
            </a:r>
          </a:p>
          <a:p>
            <a:pPr marL="92075" indent="449263" algn="just">
              <a:buNone/>
            </a:pPr>
            <a:endParaRPr lang="ru-RU" sz="2500" dirty="0"/>
          </a:p>
        </p:txBody>
      </p:sp>
    </p:spTree>
    <p:extLst>
      <p:ext uri="{BB962C8B-B14F-4D97-AF65-F5344CB8AC3E}">
        <p14:creationId xmlns:p14="http://schemas.microsoft.com/office/powerpoint/2010/main" val="2942822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8131" y="247650"/>
            <a:ext cx="11839698" cy="6497535"/>
          </a:xfrm>
        </p:spPr>
        <p:txBody>
          <a:bodyPr>
            <a:noAutofit/>
          </a:bodyPr>
          <a:lstStyle/>
          <a:p>
            <a:pPr marL="0" indent="541338" algn="just">
              <a:buNone/>
            </a:pPr>
            <a:r>
              <a:rPr lang="ru-RU" dirty="0"/>
              <a:t>На практике проект приказа (распоряжения) готовит сотрудник кадровой службы</a:t>
            </a:r>
          </a:p>
          <a:p>
            <a:pPr algn="ctr">
              <a:buNone/>
            </a:pPr>
            <a:r>
              <a:rPr lang="ru-RU" dirty="0"/>
              <a:t>В таком проекте указывается:</a:t>
            </a:r>
          </a:p>
          <a:p>
            <a:pPr marL="742950" indent="-742950" algn="just">
              <a:buFont typeface="+mj-lt"/>
              <a:buAutoNum type="arabicPeriod"/>
            </a:pPr>
            <a:r>
              <a:rPr lang="ru-RU" dirty="0"/>
              <a:t>структурное подразделение, которое будет осуществлять проверку</a:t>
            </a:r>
          </a:p>
          <a:p>
            <a:pPr marL="742950" indent="-742950" algn="just">
              <a:buFont typeface="+mj-lt"/>
              <a:buAutoNum type="arabicPeriod"/>
            </a:pPr>
            <a:r>
              <a:rPr lang="ru-RU" dirty="0"/>
              <a:t>Ф.И.О. и должность служащего, в отношении которого необходимо провести проверку</a:t>
            </a:r>
          </a:p>
          <a:p>
            <a:pPr marL="742950" indent="-742950" algn="just">
              <a:buFont typeface="+mj-lt"/>
              <a:buAutoNum type="arabicPeriod"/>
            </a:pPr>
            <a:r>
              <a:rPr lang="ru-RU" dirty="0"/>
              <a:t>содержание и объем сведений, подлежащих проверке</a:t>
            </a:r>
          </a:p>
          <a:p>
            <a:pPr marL="742950" indent="-742950" algn="just">
              <a:buFont typeface="+mj-lt"/>
              <a:buAutoNum type="arabicPeriod"/>
            </a:pPr>
            <a:r>
              <a:rPr lang="ru-RU" dirty="0"/>
              <a:t>срок проведения проверки</a:t>
            </a:r>
          </a:p>
          <a:p>
            <a:pPr marL="17463" indent="523875" algn="just">
              <a:spcBef>
                <a:spcPts val="600"/>
              </a:spcBef>
              <a:defRPr/>
            </a:pPr>
            <a:r>
              <a:rPr lang="ru-RU" dirty="0">
                <a:latin typeface="Arial" panose="020B0604020202020204" pitchFamily="34" charset="0"/>
                <a:cs typeface="Arial" panose="020B0604020202020204" pitchFamily="34" charset="0"/>
                <a:sym typeface="Wingdings" panose="05000000000000000000" pitchFamily="2" charset="2"/>
              </a:rPr>
              <a:t>При наличии оснований для проведения проверки (например, представление органов прокуратуры о сокрытии недвижимого имущества) рекомендуется проводить проверку </a:t>
            </a:r>
            <a:r>
              <a:rPr lang="ru-RU" dirty="0">
                <a:solidFill>
                  <a:srgbClr val="0000FF"/>
                </a:solidFill>
                <a:latin typeface="Arial" panose="020B0604020202020204" pitchFamily="34" charset="0"/>
                <a:cs typeface="Arial" panose="020B0604020202020204" pitchFamily="34" charset="0"/>
                <a:sym typeface="Wingdings" panose="05000000000000000000" pitchFamily="2" charset="2"/>
              </a:rPr>
              <a:t>всех сведений</a:t>
            </a:r>
            <a:r>
              <a:rPr lang="ru-RU" dirty="0">
                <a:latin typeface="Arial" panose="020B0604020202020204" pitchFamily="34" charset="0"/>
                <a:cs typeface="Arial" panose="020B0604020202020204" pitchFamily="34" charset="0"/>
                <a:sym typeface="Wingdings" panose="05000000000000000000" pitchFamily="2" charset="2"/>
              </a:rPr>
              <a:t>, содержащихся в справке, несмотря на то, что сомнение в достоверности представленных сведений заключается, например, лишь по одному разделу справки.</a:t>
            </a:r>
          </a:p>
          <a:p>
            <a:pPr marL="17463" indent="523875" algn="just">
              <a:spcBef>
                <a:spcPts val="600"/>
              </a:spcBef>
              <a:defRPr/>
            </a:pPr>
            <a:r>
              <a:rPr lang="ru-RU" dirty="0">
                <a:solidFill>
                  <a:srgbClr val="0000FF"/>
                </a:solidFill>
                <a:latin typeface="Arial" panose="020B0604020202020204" pitchFamily="34" charset="0"/>
                <a:cs typeface="Arial" panose="020B0604020202020204" pitchFamily="34" charset="0"/>
                <a:sym typeface="Wingdings" panose="05000000000000000000" pitchFamily="2" charset="2"/>
              </a:rPr>
              <a:t>Увольнение</a:t>
            </a:r>
            <a:r>
              <a:rPr lang="ru-RU" dirty="0">
                <a:latin typeface="Arial" panose="020B0604020202020204" pitchFamily="34" charset="0"/>
                <a:cs typeface="Arial" panose="020B0604020202020204" pitchFamily="34" charset="0"/>
                <a:sym typeface="Wingdings" panose="05000000000000000000" pitchFamily="2" charset="2"/>
              </a:rPr>
              <a:t> не является основанием для завершения проверки</a:t>
            </a:r>
          </a:p>
        </p:txBody>
      </p:sp>
    </p:spTree>
    <p:extLst>
      <p:ext uri="{BB962C8B-B14F-4D97-AF65-F5344CB8AC3E}">
        <p14:creationId xmlns:p14="http://schemas.microsoft.com/office/powerpoint/2010/main" val="1848288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9788" y="133351"/>
            <a:ext cx="11123612" cy="1557338"/>
          </a:xfrm>
        </p:spPr>
        <p:txBody>
          <a:bodyPr anchor="t">
            <a:normAutofit/>
          </a:bodyPr>
          <a:lstStyle/>
          <a:p>
            <a:pPr algn="ctr"/>
            <a:r>
              <a:rPr lang="ru-RU" sz="2800" b="1" dirty="0">
                <a:solidFill>
                  <a:srgbClr val="C00000"/>
                </a:solidFill>
              </a:rPr>
              <a:t>Проведение проверочных мероприятий </a:t>
            </a:r>
            <a:r>
              <a:rPr lang="ru-RU" sz="2800" dirty="0"/>
              <a:t>осуществляется в 2-х формах: </a:t>
            </a:r>
            <a:endParaRPr lang="ru-RU" sz="2800" dirty="0">
              <a:solidFill>
                <a:srgbClr val="C00000"/>
              </a:solidFill>
            </a:endParaRPr>
          </a:p>
        </p:txBody>
      </p:sp>
      <p:sp>
        <p:nvSpPr>
          <p:cNvPr id="5" name="Текст 4"/>
          <p:cNvSpPr>
            <a:spLocks noGrp="1"/>
          </p:cNvSpPr>
          <p:nvPr>
            <p:ph type="body" idx="1"/>
          </p:nvPr>
        </p:nvSpPr>
        <p:spPr>
          <a:xfrm>
            <a:off x="400051" y="552450"/>
            <a:ext cx="11563349" cy="1866900"/>
          </a:xfrm>
        </p:spPr>
        <p:txBody>
          <a:bodyPr anchor="t">
            <a:noAutofit/>
          </a:bodyPr>
          <a:lstStyle/>
          <a:p>
            <a:pPr marL="949325" indent="-857250">
              <a:buFont typeface="Arial" panose="020B0604020202020204" pitchFamily="34" charset="0"/>
              <a:buChar char="•"/>
            </a:pPr>
            <a:r>
              <a:rPr lang="ru-RU" sz="2700" b="0" dirty="0"/>
              <a:t>самостоятельно </a:t>
            </a:r>
          </a:p>
          <a:p>
            <a:pPr marL="92075">
              <a:buFont typeface="Arial" pitchFamily="34" charset="0"/>
              <a:buChar char="•"/>
            </a:pPr>
            <a:r>
              <a:rPr lang="ru-RU" sz="2700" b="0" dirty="0"/>
              <a:t>  путем направления запроса на проведение ОРМ</a:t>
            </a:r>
          </a:p>
          <a:p>
            <a:pPr marL="92075" algn="ctr"/>
            <a:r>
              <a:rPr lang="ru-RU" sz="2700" b="0" dirty="0"/>
              <a:t>При этом, данные формы могут быть скомбинированы, вынесение отдельного решения не требуется.</a:t>
            </a:r>
          </a:p>
        </p:txBody>
      </p:sp>
      <p:sp>
        <p:nvSpPr>
          <p:cNvPr id="20" name="Объект 19"/>
          <p:cNvSpPr>
            <a:spLocks noGrp="1"/>
          </p:cNvSpPr>
          <p:nvPr>
            <p:ph sz="half" idx="2"/>
          </p:nvPr>
        </p:nvSpPr>
        <p:spPr>
          <a:xfrm>
            <a:off x="400050" y="2419350"/>
            <a:ext cx="11563349" cy="4305299"/>
          </a:xfrm>
        </p:spPr>
        <p:txBody>
          <a:bodyPr anchor="t">
            <a:noAutofit/>
          </a:bodyPr>
          <a:lstStyle/>
          <a:p>
            <a:pPr marL="0" indent="0" algn="just">
              <a:buNone/>
            </a:pPr>
            <a:r>
              <a:rPr lang="ru-RU" b="1" dirty="0"/>
              <a:t>Руководитель кадровой службы обеспечивает:</a:t>
            </a:r>
          </a:p>
          <a:p>
            <a:pPr marL="173038" indent="-173038" algn="just">
              <a:buNone/>
            </a:pPr>
            <a:r>
              <a:rPr lang="ru-RU" b="1" dirty="0"/>
              <a:t>1) уведомление в письменной форме </a:t>
            </a:r>
            <a:r>
              <a:rPr lang="ru-RU" dirty="0"/>
              <a:t>служащего о начале в отношении него проверки </a:t>
            </a:r>
            <a:r>
              <a:rPr lang="ru-RU" b="1" dirty="0"/>
              <a:t>в течение двух рабочих дней со дня получения соответствующего решения</a:t>
            </a:r>
          </a:p>
          <a:p>
            <a:pPr marL="0" indent="577850" algn="just">
              <a:buNone/>
            </a:pPr>
            <a:r>
              <a:rPr lang="ru-RU" dirty="0"/>
              <a:t>Вручается под подпись в журнале учета проверок либо на копии уведомления, которое подшивается в материалы проверки</a:t>
            </a:r>
          </a:p>
          <a:p>
            <a:pPr marL="0" indent="577850" algn="just">
              <a:buNone/>
            </a:pPr>
            <a:r>
              <a:rPr lang="ru-RU" dirty="0"/>
              <a:t>Если служащий отсутствует на месте (например, из-за временной нетрудоспособности, очередного отпуска, служебной командировки), уведомление направляется ему заказным письмом с уведомлением о вручении либо составляется акт, приобщаемый к материалам проверки;</a:t>
            </a:r>
          </a:p>
        </p:txBody>
      </p:sp>
    </p:spTree>
    <p:extLst>
      <p:ext uri="{BB962C8B-B14F-4D97-AF65-F5344CB8AC3E}">
        <p14:creationId xmlns:p14="http://schemas.microsoft.com/office/powerpoint/2010/main" val="294282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a:extLst>
              <a:ext uri="{FF2B5EF4-FFF2-40B4-BE49-F238E27FC236}">
                <a16:creationId xmlns:a16="http://schemas.microsoft.com/office/drawing/2014/main" id="{CA307218-3894-2A47-9497-BA672D09152E}"/>
              </a:ext>
            </a:extLst>
          </p:cNvPr>
          <p:cNvSpPr>
            <a:spLocks noGrp="1"/>
          </p:cNvSpPr>
          <p:nvPr>
            <p:ph sz="quarter" idx="4"/>
          </p:nvPr>
        </p:nvSpPr>
        <p:spPr>
          <a:xfrm>
            <a:off x="876300" y="419100"/>
            <a:ext cx="10934700" cy="6038850"/>
          </a:xfrm>
        </p:spPr>
        <p:txBody>
          <a:bodyPr>
            <a:normAutofit lnSpcReduction="10000"/>
          </a:bodyPr>
          <a:lstStyle/>
          <a:p>
            <a:pPr marL="0" indent="577850" algn="just">
              <a:buNone/>
            </a:pPr>
            <a:r>
              <a:rPr lang="ru-RU" dirty="0"/>
              <a:t>При этом, законодательством не предусмотрено указание в данном уведомлении о информации о том, в связи с чем, проводится проверка и какие сведения подлежат проверке</a:t>
            </a:r>
          </a:p>
          <a:p>
            <a:pPr marL="0" indent="577850" algn="just">
              <a:buNone/>
            </a:pPr>
            <a:r>
              <a:rPr lang="ru-RU" b="1" i="1" dirty="0"/>
              <a:t>Руководитель кадровой службы обеспечивает:</a:t>
            </a:r>
          </a:p>
          <a:p>
            <a:pPr marL="0" indent="577850" algn="just">
              <a:buNone/>
            </a:pPr>
            <a:r>
              <a:rPr lang="ru-RU" b="1" dirty="0"/>
              <a:t>2) проведение беседы со служащим в случае его обращения</a:t>
            </a:r>
          </a:p>
          <a:p>
            <a:pPr marL="0" indent="577850" algn="just">
              <a:buNone/>
            </a:pPr>
            <a:r>
              <a:rPr lang="ru-RU" dirty="0"/>
              <a:t>В ходе беседы служащего информируют о том, какие сведения, представляемые им, подлежат проверке. Провести беседу необходимо в течение 7 рабочих дней со дня обращения служащего, а при наличии уважительной причины - в срок, согласованный со служащим.</a:t>
            </a:r>
          </a:p>
          <a:p>
            <a:pPr marL="0" indent="577850" algn="just">
              <a:buNone/>
            </a:pPr>
            <a:r>
              <a:rPr lang="ru-RU" dirty="0"/>
              <a:t>Указанный срок необходим, чтобы обеспечить возможность лицу, которое будет проводить проверки, выполнить проверочные мероприятия до того, как лицу станет известно о том, из-за чего в отношении него проводится проверка, что позволяет исключить возможность воздействия служащего на лиц </a:t>
            </a:r>
            <a:endParaRPr lang="ru-RU" dirty="0">
              <a:latin typeface="Calibri Light"/>
            </a:endParaRPr>
          </a:p>
          <a:p>
            <a:endParaRPr lang="ru-RU" dirty="0"/>
          </a:p>
        </p:txBody>
      </p:sp>
    </p:spTree>
    <p:extLst>
      <p:ext uri="{BB962C8B-B14F-4D97-AF65-F5344CB8AC3E}">
        <p14:creationId xmlns:p14="http://schemas.microsoft.com/office/powerpoint/2010/main" val="1602585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9788" y="247650"/>
            <a:ext cx="10515600" cy="628650"/>
          </a:xfrm>
        </p:spPr>
        <p:txBody>
          <a:bodyPr anchor="t">
            <a:noAutofit/>
          </a:bodyPr>
          <a:lstStyle/>
          <a:p>
            <a:pPr algn="ctr"/>
            <a:r>
              <a:rPr lang="ru-RU" sz="2800" b="1" dirty="0">
                <a:solidFill>
                  <a:srgbClr val="C00000"/>
                </a:solidFill>
              </a:rPr>
              <a:t>Проведение проверочных мероприятий</a:t>
            </a:r>
            <a:endParaRPr lang="ru-RU" sz="2800" dirty="0">
              <a:solidFill>
                <a:srgbClr val="C00000"/>
              </a:solidFill>
            </a:endParaRPr>
          </a:p>
        </p:txBody>
      </p:sp>
      <p:sp>
        <p:nvSpPr>
          <p:cNvPr id="20" name="Объект 19"/>
          <p:cNvSpPr>
            <a:spLocks noGrp="1"/>
          </p:cNvSpPr>
          <p:nvPr>
            <p:ph sz="half" idx="2"/>
          </p:nvPr>
        </p:nvSpPr>
        <p:spPr>
          <a:xfrm>
            <a:off x="836612" y="876300"/>
            <a:ext cx="10515600" cy="4648200"/>
          </a:xfrm>
        </p:spPr>
        <p:txBody>
          <a:bodyPr anchor="t">
            <a:noAutofit/>
          </a:bodyPr>
          <a:lstStyle/>
          <a:p>
            <a:pPr marL="0" indent="541338" algn="just">
              <a:buNone/>
            </a:pPr>
            <a:r>
              <a:rPr lang="ru-RU" dirty="0"/>
              <a:t>Уполномоченное лицо кадровой службы, ответственное за работу по профилактике коррупционных и иных правонарушений, вправе выполнить следующие действия:</a:t>
            </a:r>
          </a:p>
          <a:p>
            <a:pPr marL="0" indent="541338" algn="just">
              <a:buNone/>
            </a:pPr>
            <a:r>
              <a:rPr lang="ru-RU" dirty="0"/>
              <a:t>1) провести беседу со служащим</a:t>
            </a:r>
          </a:p>
          <a:p>
            <a:pPr marL="0" indent="541338" algn="just">
              <a:buNone/>
            </a:pPr>
            <a:r>
              <a:rPr lang="ru-RU" dirty="0"/>
              <a:t>2) изучить представленные служащим сведения о доходах…, а также дополнительные материалы</a:t>
            </a:r>
          </a:p>
          <a:p>
            <a:pPr marL="0" indent="541338" algn="just">
              <a:buNone/>
            </a:pPr>
            <a:r>
              <a:rPr lang="ru-RU" dirty="0"/>
              <a:t>3) получить от служащего пояснения по представленным им сведениям и материалам</a:t>
            </a:r>
          </a:p>
          <a:p>
            <a:pPr marL="0" indent="541338" algn="just">
              <a:buNone/>
            </a:pPr>
            <a:r>
              <a:rPr lang="ru-RU" dirty="0"/>
              <a:t>4) подготовить проекты запросов в органы и организации</a:t>
            </a:r>
          </a:p>
          <a:p>
            <a:pPr marL="0" indent="0">
              <a:buNone/>
            </a:pPr>
            <a:endParaRPr lang="ru-RU" sz="1600" dirty="0"/>
          </a:p>
        </p:txBody>
      </p:sp>
    </p:spTree>
    <p:extLst>
      <p:ext uri="{BB962C8B-B14F-4D97-AF65-F5344CB8AC3E}">
        <p14:creationId xmlns:p14="http://schemas.microsoft.com/office/powerpoint/2010/main" val="2942822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855080-6551-A74D-9010-8CF0CBFD54E5}"/>
              </a:ext>
            </a:extLst>
          </p:cNvPr>
          <p:cNvSpPr>
            <a:spLocks noGrp="1"/>
          </p:cNvSpPr>
          <p:nvPr>
            <p:ph type="title"/>
          </p:nvPr>
        </p:nvSpPr>
        <p:spPr>
          <a:xfrm>
            <a:off x="839788" y="365125"/>
            <a:ext cx="10515600" cy="587375"/>
          </a:xfrm>
        </p:spPr>
        <p:txBody>
          <a:bodyPr>
            <a:normAutofit/>
          </a:bodyPr>
          <a:lstStyle/>
          <a:p>
            <a:pPr algn="ctr"/>
            <a:r>
              <a:rPr lang="ru-RU" sz="2800" dirty="0">
                <a:solidFill>
                  <a:srgbClr val="FF0000"/>
                </a:solidFill>
              </a:rPr>
              <a:t>В запросе подлежат отражению: </a:t>
            </a:r>
          </a:p>
        </p:txBody>
      </p:sp>
      <p:sp>
        <p:nvSpPr>
          <p:cNvPr id="4" name="Объект 3">
            <a:extLst>
              <a:ext uri="{FF2B5EF4-FFF2-40B4-BE49-F238E27FC236}">
                <a16:creationId xmlns:a16="http://schemas.microsoft.com/office/drawing/2014/main" id="{A5423988-6648-EB46-ADED-47B90C9BA0CE}"/>
              </a:ext>
            </a:extLst>
          </p:cNvPr>
          <p:cNvSpPr>
            <a:spLocks noGrp="1"/>
          </p:cNvSpPr>
          <p:nvPr>
            <p:ph sz="half" idx="2"/>
          </p:nvPr>
        </p:nvSpPr>
        <p:spPr>
          <a:xfrm>
            <a:off x="839788" y="952500"/>
            <a:ext cx="10875962" cy="5237163"/>
          </a:xfrm>
        </p:spPr>
        <p:txBody>
          <a:bodyPr>
            <a:normAutofit/>
          </a:bodyPr>
          <a:lstStyle/>
          <a:p>
            <a:pPr marL="17463" indent="-17463" algn="just">
              <a:spcBef>
                <a:spcPts val="600"/>
              </a:spcBef>
            </a:pPr>
            <a:r>
              <a:rPr lang="ru-RU" dirty="0"/>
              <a:t>ФИО руководителя госоргана или организации, в которые направляется запрос</a:t>
            </a:r>
          </a:p>
          <a:p>
            <a:pPr marL="17463" indent="-17463" algn="just">
              <a:spcBef>
                <a:spcPts val="600"/>
              </a:spcBef>
            </a:pPr>
            <a:r>
              <a:rPr lang="ru-RU" dirty="0"/>
              <a:t>НПА, на основании которого направляется запрос</a:t>
            </a:r>
          </a:p>
          <a:p>
            <a:pPr marL="17463" indent="-17463" algn="just">
              <a:spcBef>
                <a:spcPts val="600"/>
              </a:spcBef>
            </a:pPr>
            <a:r>
              <a:rPr lang="ru-RU" dirty="0"/>
              <a:t>ФИО, дата и место рождения, место регистрации, жительства и (или) пребывания, должность и место работы (службы), вид и реквизиты документа, удостоверяющего личность проверяемого лица и его родни</a:t>
            </a:r>
          </a:p>
          <a:p>
            <a:pPr marL="17463" indent="-17463" algn="just">
              <a:spcBef>
                <a:spcPts val="600"/>
              </a:spcBef>
            </a:pPr>
            <a:r>
              <a:rPr lang="ru-RU" dirty="0"/>
              <a:t> срок представления запрашиваемых сведений</a:t>
            </a:r>
          </a:p>
          <a:p>
            <a:pPr marL="17463" indent="-17463" algn="just">
              <a:spcBef>
                <a:spcPts val="600"/>
              </a:spcBef>
            </a:pPr>
            <a:r>
              <a:rPr lang="ru-RU" dirty="0"/>
              <a:t> фамилия, инициалы и номер телефона служащего, подготовившего запрос</a:t>
            </a:r>
          </a:p>
          <a:p>
            <a:pPr marL="17463" indent="-17463" algn="just">
              <a:spcBef>
                <a:spcPts val="600"/>
              </a:spcBef>
            </a:pPr>
            <a:r>
              <a:rPr lang="ru-RU" dirty="0"/>
              <a:t> ИНН (при направлении запроса в налоговые органы РФ)</a:t>
            </a:r>
          </a:p>
          <a:p>
            <a:pPr marL="17463" indent="-17463" algn="just">
              <a:spcBef>
                <a:spcPts val="600"/>
              </a:spcBef>
            </a:pPr>
            <a:r>
              <a:rPr lang="ru-RU" dirty="0"/>
              <a:t> другие необходимые сведения</a:t>
            </a:r>
          </a:p>
          <a:p>
            <a:endParaRPr lang="ru-RU" dirty="0"/>
          </a:p>
        </p:txBody>
      </p:sp>
    </p:spTree>
    <p:extLst>
      <p:ext uri="{BB962C8B-B14F-4D97-AF65-F5344CB8AC3E}">
        <p14:creationId xmlns:p14="http://schemas.microsoft.com/office/powerpoint/2010/main" val="42513462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1"/>
            <a:ext cx="10515600" cy="365124"/>
          </a:xfrm>
        </p:spPr>
        <p:txBody>
          <a:bodyPr anchor="t">
            <a:normAutofit fontScale="90000"/>
          </a:bodyPr>
          <a:lstStyle/>
          <a:p>
            <a:pPr algn="ctr"/>
            <a:r>
              <a:rPr lang="ru-RU" sz="2800" b="1" dirty="0">
                <a:solidFill>
                  <a:srgbClr val="C00000"/>
                </a:solidFill>
              </a:rPr>
              <a:t>Классификация запросов</a:t>
            </a:r>
            <a:endParaRPr lang="ru-RU" sz="2800" dirty="0">
              <a:solidFill>
                <a:srgbClr val="C00000"/>
              </a:solidFill>
            </a:endParaRPr>
          </a:p>
        </p:txBody>
      </p:sp>
      <p:sp>
        <p:nvSpPr>
          <p:cNvPr id="20" name="Объект 19"/>
          <p:cNvSpPr>
            <a:spLocks noGrp="1"/>
          </p:cNvSpPr>
          <p:nvPr>
            <p:ph idx="1"/>
          </p:nvPr>
        </p:nvSpPr>
        <p:spPr>
          <a:xfrm>
            <a:off x="304800" y="365126"/>
            <a:ext cx="11639549" cy="6302374"/>
          </a:xfrm>
        </p:spPr>
        <p:txBody>
          <a:bodyPr anchor="t">
            <a:noAutofit/>
          </a:bodyPr>
          <a:lstStyle/>
          <a:p>
            <a:pPr marL="0" lvl="0" indent="577850" algn="just">
              <a:buNone/>
            </a:pPr>
            <a:r>
              <a:rPr lang="ru-RU" sz="2600" b="1" dirty="0"/>
              <a:t>А) запросы, направленные в кредитные организации, налоговые органы РФ и органы, осуществляющие государственную регистрацию прав на недвижимое имущество и сделок с ним</a:t>
            </a:r>
            <a:endParaRPr lang="ru-RU" sz="2600" dirty="0"/>
          </a:p>
          <a:p>
            <a:pPr marL="0" indent="577850" algn="just">
              <a:buNone/>
            </a:pPr>
            <a:r>
              <a:rPr lang="ru-RU" sz="2600" dirty="0"/>
              <a:t>Указанные запросы </a:t>
            </a:r>
            <a:r>
              <a:rPr lang="ru-RU" sz="2200" dirty="0"/>
              <a:t>(в соответствии с перечнем от 02.04.2013 № 309 «О мерах по реализации отдельных положений ФЗ «О противодействии коррупции») </a:t>
            </a:r>
            <a:r>
              <a:rPr lang="ru-RU" sz="2600" dirty="0"/>
              <a:t>направляют в т.ч.:</a:t>
            </a:r>
          </a:p>
          <a:p>
            <a:pPr marL="0" indent="577850" algn="just">
              <a:buNone/>
            </a:pPr>
            <a:r>
              <a:rPr lang="ru-RU" sz="2600" dirty="0"/>
              <a:t>- руководители федеральных государственных органов;</a:t>
            </a:r>
          </a:p>
          <a:p>
            <a:pPr marL="0" indent="577850" algn="just">
              <a:buNone/>
            </a:pPr>
            <a:r>
              <a:rPr lang="ru-RU" sz="2600" dirty="0"/>
              <a:t>- высшие должностные лица (руководители высших исполнительных органов государственной власти) субъектов Российской Федерации, </a:t>
            </a:r>
          </a:p>
          <a:p>
            <a:pPr marL="0" indent="577850" algn="just">
              <a:buNone/>
            </a:pPr>
            <a:r>
              <a:rPr lang="ru-RU" sz="2600" dirty="0"/>
              <a:t>- руководители законодательных (представительных) органов государственной власти субъектов Российской Федерации.</a:t>
            </a:r>
          </a:p>
          <a:p>
            <a:pPr marL="0" indent="577850" algn="just">
              <a:buNone/>
            </a:pPr>
            <a:r>
              <a:rPr lang="ru-RU" sz="2600" dirty="0"/>
              <a:t>- руководители территориальных органов федеральных госорганов, специально уполномоченные руководители федеральных госорганов.</a:t>
            </a:r>
          </a:p>
          <a:p>
            <a:pPr marL="0" indent="577850" algn="just">
              <a:buNone/>
            </a:pPr>
            <a:r>
              <a:rPr lang="ru-RU" sz="2600" dirty="0"/>
              <a:t>Применительно к проверкам проводимым ОМС – такие запросы направляются по инициативе ОМС Губернатором края через департамент по профилактике коррупционных и иных правонарушений края.</a:t>
            </a:r>
          </a:p>
        </p:txBody>
      </p:sp>
    </p:spTree>
    <p:extLst>
      <p:ext uri="{BB962C8B-B14F-4D97-AF65-F5344CB8AC3E}">
        <p14:creationId xmlns:p14="http://schemas.microsoft.com/office/powerpoint/2010/main" val="2942822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365125"/>
            <a:ext cx="10515600" cy="666841"/>
          </a:xfrm>
        </p:spPr>
        <p:txBody>
          <a:bodyPr anchor="t">
            <a:noAutofit/>
          </a:bodyPr>
          <a:lstStyle/>
          <a:p>
            <a:pPr algn="ctr"/>
            <a:r>
              <a:rPr lang="ru-RU" sz="4000" b="1" dirty="0">
                <a:solidFill>
                  <a:srgbClr val="C00000"/>
                </a:solidFill>
              </a:rPr>
              <a:t>«</a:t>
            </a:r>
            <a:r>
              <a:rPr lang="ru-RU" sz="4000" b="1" dirty="0" err="1">
                <a:solidFill>
                  <a:srgbClr val="C00000"/>
                </a:solidFill>
              </a:rPr>
              <a:t>Антикоррупционная</a:t>
            </a:r>
            <a:r>
              <a:rPr lang="ru-RU" sz="4000" b="1" dirty="0">
                <a:solidFill>
                  <a:srgbClr val="C00000"/>
                </a:solidFill>
              </a:rPr>
              <a:t> проверка»</a:t>
            </a:r>
            <a:r>
              <a:rPr lang="ru-RU" b="1" dirty="0">
                <a:solidFill>
                  <a:srgbClr val="C00000"/>
                </a:solidFill>
              </a:rPr>
              <a:t/>
            </a:r>
            <a:br>
              <a:rPr lang="ru-RU" b="1" dirty="0">
                <a:solidFill>
                  <a:srgbClr val="C00000"/>
                </a:solidFill>
              </a:rPr>
            </a:br>
            <a:endParaRPr lang="ru-RU" b="1" dirty="0">
              <a:solidFill>
                <a:srgbClr val="C00000"/>
              </a:solidFill>
            </a:endParaRPr>
          </a:p>
        </p:txBody>
      </p:sp>
      <p:sp>
        <p:nvSpPr>
          <p:cNvPr id="20" name="Объект 19"/>
          <p:cNvSpPr>
            <a:spLocks noGrp="1"/>
          </p:cNvSpPr>
          <p:nvPr>
            <p:ph idx="1"/>
          </p:nvPr>
        </p:nvSpPr>
        <p:spPr>
          <a:xfrm>
            <a:off x="838200" y="1175657"/>
            <a:ext cx="10892246" cy="5317218"/>
          </a:xfrm>
        </p:spPr>
        <p:txBody>
          <a:bodyPr anchor="t">
            <a:normAutofit/>
          </a:bodyPr>
          <a:lstStyle/>
          <a:p>
            <a:pPr marL="0" indent="542925" algn="just">
              <a:buNone/>
            </a:pPr>
            <a:r>
              <a:rPr lang="ru-RU" dirty="0"/>
              <a:t>Под антикоррупционной проверкой следует понимать комплекс мероприятий выполняемых уполномоченным лицом в целях проверки информации о нарушении антикоррупционных стандартов лицом, на которого возложена обязанность их соблюдать </a:t>
            </a:r>
          </a:p>
          <a:p>
            <a:pPr marL="0" indent="542925" algn="just">
              <a:buNone/>
            </a:pPr>
            <a:r>
              <a:rPr lang="ru-RU" dirty="0"/>
              <a:t>Как правило, когда мы говорим о проведении антикоррупционной проверки мы говорим о проведении проверки достоверности и полноты сведений, представляемых государственными служащими (претендентами), в том числе сведений о доходах…, о возможности возникновения конфликта интересов, и соблюдения служащими требований к служебному поведению  </a:t>
            </a:r>
          </a:p>
        </p:txBody>
      </p:sp>
    </p:spTree>
    <p:extLst>
      <p:ext uri="{BB962C8B-B14F-4D97-AF65-F5344CB8AC3E}">
        <p14:creationId xmlns:p14="http://schemas.microsoft.com/office/powerpoint/2010/main" val="2134595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152401"/>
            <a:ext cx="10515600" cy="457199"/>
          </a:xfrm>
        </p:spPr>
        <p:txBody>
          <a:bodyPr anchor="t">
            <a:normAutofit fontScale="90000"/>
          </a:bodyPr>
          <a:lstStyle/>
          <a:p>
            <a:pPr algn="ctr"/>
            <a:r>
              <a:rPr lang="ru-RU" sz="2800" b="1" dirty="0">
                <a:solidFill>
                  <a:srgbClr val="C00000"/>
                </a:solidFill>
              </a:rPr>
              <a:t>Классификация запросов</a:t>
            </a:r>
            <a:endParaRPr lang="ru-RU" sz="2800" dirty="0">
              <a:solidFill>
                <a:srgbClr val="C00000"/>
              </a:solidFill>
            </a:endParaRPr>
          </a:p>
        </p:txBody>
      </p:sp>
      <p:sp>
        <p:nvSpPr>
          <p:cNvPr id="20" name="Объект 19"/>
          <p:cNvSpPr>
            <a:spLocks noGrp="1"/>
          </p:cNvSpPr>
          <p:nvPr>
            <p:ph idx="1"/>
          </p:nvPr>
        </p:nvSpPr>
        <p:spPr>
          <a:xfrm>
            <a:off x="323850" y="609599"/>
            <a:ext cx="11868150" cy="6095999"/>
          </a:xfrm>
        </p:spPr>
        <p:txBody>
          <a:bodyPr anchor="t">
            <a:normAutofit/>
          </a:bodyPr>
          <a:lstStyle/>
          <a:p>
            <a:pPr marL="0" indent="0" algn="just">
              <a:buNone/>
            </a:pPr>
            <a:r>
              <a:rPr lang="ru-RU" b="1" dirty="0"/>
              <a:t>Б)</a:t>
            </a:r>
            <a:r>
              <a:rPr lang="ru-RU" dirty="0"/>
              <a:t> </a:t>
            </a:r>
            <a:r>
              <a:rPr lang="ru-RU" b="1" dirty="0"/>
              <a:t>запросы, направляемые для проведения ОРМ</a:t>
            </a:r>
            <a:endParaRPr lang="ru-RU" dirty="0"/>
          </a:p>
          <a:p>
            <a:pPr marL="0" indent="0" algn="just">
              <a:buNone/>
            </a:pPr>
            <a:r>
              <a:rPr lang="ru-RU" dirty="0"/>
              <a:t>НПА которые регулируют направление данных запросов:</a:t>
            </a:r>
          </a:p>
          <a:p>
            <a:pPr marL="0" indent="0" algn="just">
              <a:buNone/>
            </a:pPr>
            <a:r>
              <a:rPr lang="ru-RU" dirty="0"/>
              <a:t>- Указ Президента РФ от 02.04.2013 № 309 «О мерах по реализации отдельных положений Федерального закона «О противодействии коррупции» </a:t>
            </a:r>
          </a:p>
          <a:p>
            <a:pPr marL="0" indent="0" algn="just">
              <a:buNone/>
            </a:pPr>
            <a:r>
              <a:rPr lang="ru-RU" dirty="0"/>
              <a:t>- Указ Президента РФ от 21.09.2009 № 1065</a:t>
            </a:r>
          </a:p>
          <a:p>
            <a:pPr algn="just">
              <a:buNone/>
            </a:pPr>
            <a:r>
              <a:rPr lang="ru-RU" b="1" dirty="0"/>
              <a:t>В) запросы, направляемые в </a:t>
            </a:r>
            <a:r>
              <a:rPr lang="ru-RU" b="1" dirty="0" err="1"/>
              <a:t>Росфинмониторинг</a:t>
            </a:r>
            <a:endParaRPr lang="ru-RU" dirty="0"/>
          </a:p>
          <a:p>
            <a:pPr algn="just">
              <a:buNone/>
            </a:pPr>
            <a:r>
              <a:rPr lang="ru-RU" b="1" dirty="0"/>
              <a:t>Г) запросы направляемы в иные органы</a:t>
            </a:r>
            <a:endParaRPr lang="ru-RU" dirty="0"/>
          </a:p>
          <a:p>
            <a:pPr marL="0" indent="0">
              <a:buNone/>
            </a:pPr>
            <a:endParaRPr lang="ru-RU" sz="1800" dirty="0"/>
          </a:p>
          <a:p>
            <a:pPr marL="0" indent="0">
              <a:buNone/>
            </a:pPr>
            <a:endParaRPr lang="ru-RU" sz="1600" dirty="0"/>
          </a:p>
        </p:txBody>
      </p:sp>
    </p:spTree>
    <p:extLst>
      <p:ext uri="{BB962C8B-B14F-4D97-AF65-F5344CB8AC3E}">
        <p14:creationId xmlns:p14="http://schemas.microsoft.com/office/powerpoint/2010/main" val="29428220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49775" y="1"/>
            <a:ext cx="10515600" cy="480350"/>
          </a:xfrm>
        </p:spPr>
        <p:txBody>
          <a:bodyPr anchor="t">
            <a:normAutofit/>
          </a:bodyPr>
          <a:lstStyle/>
          <a:p>
            <a:pPr algn="ctr"/>
            <a:r>
              <a:rPr lang="ru-RU" sz="2800" b="1" dirty="0">
                <a:solidFill>
                  <a:srgbClr val="C00000"/>
                </a:solidFill>
              </a:rPr>
              <a:t>Проведение проверочных мероприятий</a:t>
            </a:r>
            <a:endParaRPr lang="ru-RU" sz="2800" dirty="0">
              <a:solidFill>
                <a:srgbClr val="C00000"/>
              </a:solidFill>
            </a:endParaRPr>
          </a:p>
        </p:txBody>
      </p:sp>
      <p:sp>
        <p:nvSpPr>
          <p:cNvPr id="20" name="Объект 19"/>
          <p:cNvSpPr>
            <a:spLocks noGrp="1"/>
          </p:cNvSpPr>
          <p:nvPr>
            <p:ph idx="1"/>
          </p:nvPr>
        </p:nvSpPr>
        <p:spPr>
          <a:xfrm>
            <a:off x="285750" y="480351"/>
            <a:ext cx="11677650" cy="6225249"/>
          </a:xfrm>
        </p:spPr>
        <p:txBody>
          <a:bodyPr anchor="t">
            <a:noAutofit/>
          </a:bodyPr>
          <a:lstStyle/>
          <a:p>
            <a:pPr marL="0" indent="577850" algn="just">
              <a:buNone/>
            </a:pPr>
            <a:r>
              <a:rPr lang="ru-RU" dirty="0"/>
              <a:t>5) навести справки и получить информацию от физических лиц </a:t>
            </a:r>
            <a:r>
              <a:rPr lang="ru-RU" b="1" dirty="0"/>
              <a:t>с их согласия</a:t>
            </a:r>
            <a:r>
              <a:rPr lang="ru-RU" dirty="0"/>
              <a:t>;</a:t>
            </a:r>
          </a:p>
          <a:p>
            <a:pPr marL="0" indent="577850" algn="just">
              <a:buNone/>
            </a:pPr>
            <a:r>
              <a:rPr lang="ru-RU" dirty="0"/>
              <a:t>6) осуществить анализ сведений, представленных служащим.</a:t>
            </a:r>
          </a:p>
          <a:p>
            <a:pPr marL="0" indent="577850" algn="just">
              <a:buNone/>
            </a:pPr>
            <a:r>
              <a:rPr lang="ru-RU" dirty="0"/>
              <a:t>На период проведения проверки служащий может быть отстранен от замещаемой должности (от исполнения должностных обязанностей) с сохранением денежного содержания. Предложение о необходимости такого отстранения согласовывается с руководителем структурного подразделения, в котором служащий замещает должность, и вносится руководителем кадровой службы на рассмотрение лица, принявшего решение о проведении проверки.</a:t>
            </a:r>
          </a:p>
          <a:p>
            <a:pPr marL="0" indent="577850" algn="just">
              <a:buNone/>
            </a:pPr>
            <a:r>
              <a:rPr lang="ru-RU" dirty="0"/>
              <a:t>Проверку проводит кадровая служба в срок, не превышающий 60 дней со дня, когда было принято решение о проведении проверки. Срок может быть продлен до 90 дней лицом, принявшим решение о проведении проверки, по мотивированному предложению руководителя кадровой службы.</a:t>
            </a:r>
          </a:p>
        </p:txBody>
      </p:sp>
    </p:spTree>
    <p:extLst>
      <p:ext uri="{BB962C8B-B14F-4D97-AF65-F5344CB8AC3E}">
        <p14:creationId xmlns:p14="http://schemas.microsoft.com/office/powerpoint/2010/main" val="29428220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5631" y="514350"/>
            <a:ext cx="11813969" cy="6343650"/>
          </a:xfrm>
        </p:spPr>
        <p:txBody>
          <a:bodyPr>
            <a:noAutofit/>
          </a:bodyPr>
          <a:lstStyle/>
          <a:p>
            <a:pPr marL="0" indent="577850" algn="just">
              <a:spcBef>
                <a:spcPts val="600"/>
              </a:spcBef>
              <a:buNone/>
              <a:defRPr/>
            </a:pPr>
            <a:r>
              <a:rPr lang="ru-RU" sz="2400" dirty="0">
                <a:latin typeface="Arial" panose="020B0604020202020204" pitchFamily="34" charset="0"/>
                <a:cs typeface="Arial" panose="020B0604020202020204" pitchFamily="34" charset="0"/>
                <a:sym typeface="Wingdings" panose="05000000000000000000" pitchFamily="2" charset="2"/>
              </a:rPr>
              <a:t>Оценка соразмерности понесенных расходов на сделки в отчетном периоде доходам осуществляется исходя из доходов, полученных служащим и его супругой (супругом) </a:t>
            </a:r>
            <a:r>
              <a:rPr lang="ru-RU" sz="2400" dirty="0">
                <a:solidFill>
                  <a:srgbClr val="0000FF"/>
                </a:solidFill>
                <a:latin typeface="Arial" panose="020B0604020202020204" pitchFamily="34" charset="0"/>
                <a:cs typeface="Arial" panose="020B0604020202020204" pitchFamily="34" charset="0"/>
                <a:sym typeface="Wingdings" panose="05000000000000000000" pitchFamily="2" charset="2"/>
              </a:rPr>
              <a:t>только за 3 последних года</a:t>
            </a:r>
            <a:r>
              <a:rPr lang="ru-RU" sz="2400" dirty="0">
                <a:latin typeface="Arial" panose="020B0604020202020204" pitchFamily="34" charset="0"/>
                <a:cs typeface="Arial" panose="020B0604020202020204" pitchFamily="34" charset="0"/>
                <a:sym typeface="Wingdings" panose="05000000000000000000" pitchFamily="2" charset="2"/>
              </a:rPr>
              <a:t>, предшествующих отчетному периоду</a:t>
            </a:r>
          </a:p>
          <a:p>
            <a:pPr marL="0" indent="577850" algn="just">
              <a:spcBef>
                <a:spcPts val="600"/>
              </a:spcBef>
              <a:buNone/>
              <a:defRPr/>
            </a:pPr>
            <a:r>
              <a:rPr lang="ru-RU" sz="2400" dirty="0">
                <a:latin typeface="Arial" panose="020B0604020202020204" pitchFamily="34" charset="0"/>
                <a:cs typeface="Arial" panose="020B0604020202020204" pitchFamily="34" charset="0"/>
                <a:sym typeface="Wingdings" panose="05000000000000000000" pitchFamily="2" charset="2"/>
              </a:rPr>
              <a:t>При установлении фактов </a:t>
            </a:r>
            <a:r>
              <a:rPr lang="ru-RU" sz="2400" dirty="0">
                <a:solidFill>
                  <a:srgbClr val="0000FF"/>
                </a:solidFill>
                <a:latin typeface="Arial" panose="020B0604020202020204" pitchFamily="34" charset="0"/>
                <a:cs typeface="Arial" panose="020B0604020202020204" pitchFamily="34" charset="0"/>
                <a:sym typeface="Wingdings" panose="05000000000000000000" pitchFamily="2" charset="2"/>
              </a:rPr>
              <a:t>ежегодной покупки </a:t>
            </a:r>
            <a:r>
              <a:rPr lang="ru-RU" sz="2400" dirty="0">
                <a:latin typeface="Arial" panose="020B0604020202020204" pitchFamily="34" charset="0"/>
                <a:cs typeface="Arial" panose="020B0604020202020204" pitchFamily="34" charset="0"/>
                <a:sym typeface="Wingdings" panose="05000000000000000000" pitchFamily="2" charset="2"/>
              </a:rPr>
              <a:t>объектов имущества, ценных бумаг, акций рекомендуется проводить тщательный анализ расходов и доходов, с целью последующего проведения проверки при необходимости</a:t>
            </a:r>
          </a:p>
          <a:p>
            <a:pPr marL="0" indent="577850" algn="just">
              <a:buNone/>
            </a:pPr>
            <a:r>
              <a:rPr lang="ru-RU" sz="2400" dirty="0">
                <a:latin typeface="Arial" panose="020B0604020202020204" pitchFamily="34" charset="0"/>
                <a:cs typeface="Arial" panose="020B0604020202020204" pitchFamily="34" charset="0"/>
              </a:rPr>
              <a:t>Особое внимание стоит уделить проверкам проводимым в случае представления </a:t>
            </a:r>
            <a:r>
              <a:rPr lang="ru-RU" sz="2400" dirty="0" err="1">
                <a:latin typeface="Arial" panose="020B0604020202020204" pitchFamily="34" charset="0"/>
                <a:cs typeface="Arial" panose="020B0604020202020204" pitchFamily="34" charset="0"/>
              </a:rPr>
              <a:t>недосторверных</a:t>
            </a:r>
            <a:r>
              <a:rPr lang="ru-RU" sz="2400" dirty="0">
                <a:latin typeface="Arial" panose="020B0604020202020204" pitchFamily="34" charset="0"/>
                <a:cs typeface="Arial" panose="020B0604020202020204" pitchFamily="34" charset="0"/>
              </a:rPr>
              <a:t> сведений о доходе, полученном от продажи транспортных средств (случаи оформления договором на сумму 10 тыс. руб.)</a:t>
            </a:r>
          </a:p>
          <a:p>
            <a:pPr marL="0" indent="577850" algn="just">
              <a:buNone/>
            </a:pPr>
            <a:r>
              <a:rPr lang="ru-RU" sz="2400" dirty="0">
                <a:latin typeface="Arial" panose="020B0604020202020204" pitchFamily="34" charset="0"/>
                <a:cs typeface="Arial" panose="020B0604020202020204" pitchFamily="34" charset="0"/>
              </a:rPr>
              <a:t>В данных случаях необходимо проводить всестороннюю и качественную проверку путем проведения бесед, направления запросов, в </a:t>
            </a:r>
            <a:r>
              <a:rPr lang="ru-RU" sz="2400" dirty="0" err="1">
                <a:latin typeface="Arial" panose="020B0604020202020204" pitchFamily="34" charset="0"/>
                <a:cs typeface="Arial" panose="020B0604020202020204" pitchFamily="34" charset="0"/>
              </a:rPr>
              <a:t>т.ч</a:t>
            </a:r>
            <a:r>
              <a:rPr lang="ru-RU" sz="2400" dirty="0">
                <a:latin typeface="Arial" panose="020B0604020202020204" pitchFamily="34" charset="0"/>
                <a:cs typeface="Arial" panose="020B0604020202020204" pitchFamily="34" charset="0"/>
              </a:rPr>
              <a:t>. на проведение ОРМ, истребования сведений из таможенных органов, сопоставления технического состояния транспортного средства и его рыночной стоимости.</a:t>
            </a:r>
          </a:p>
          <a:p>
            <a:pPr marL="0" indent="577850" algn="just">
              <a:buNone/>
            </a:pPr>
            <a:r>
              <a:rPr lang="ru-RU" sz="2400" dirty="0">
                <a:latin typeface="Arial" panose="020B0604020202020204" pitchFamily="34" charset="0"/>
                <a:cs typeface="Arial" panose="020B0604020202020204" pitchFamily="34" charset="0"/>
              </a:rPr>
              <a:t>Судами Приморского края наработана положительная практика оставления без внимания доводов сторон сделок о свободе договора, а также критической оценки их пояснений если отсутствовали объективные предпосылки в снижению цены сделки в несколько раз</a:t>
            </a:r>
            <a:endParaRPr lang="ru-RU" sz="2400" dirty="0">
              <a:latin typeface="Arial" panose="020B0604020202020204" pitchFamily="34" charset="0"/>
              <a:cs typeface="Arial" panose="020B0604020202020204" pitchFamily="34" charset="0"/>
              <a:sym typeface="Wingdings" panose="05000000000000000000" pitchFamily="2" charset="2"/>
            </a:endParaRPr>
          </a:p>
        </p:txBody>
      </p:sp>
      <p:sp>
        <p:nvSpPr>
          <p:cNvPr id="5" name="Заголовок 1"/>
          <p:cNvSpPr>
            <a:spLocks noGrp="1"/>
          </p:cNvSpPr>
          <p:nvPr>
            <p:ph type="title"/>
          </p:nvPr>
        </p:nvSpPr>
        <p:spPr>
          <a:xfrm>
            <a:off x="522514" y="1"/>
            <a:ext cx="11329060" cy="514349"/>
          </a:xfrm>
        </p:spPr>
        <p:txBody>
          <a:bodyPr>
            <a:normAutofit/>
          </a:bodyPr>
          <a:lstStyle/>
          <a:p>
            <a:pPr algn="ctr"/>
            <a:r>
              <a:rPr lang="ru-RU" altLang="ru-RU" sz="2800" b="1" dirty="0">
                <a:latin typeface="Arial" panose="020B0604020202020204" pitchFamily="34" charset="0"/>
                <a:cs typeface="Arial" panose="020B0604020202020204" pitchFamily="34" charset="0"/>
              </a:rPr>
              <a:t>Нюансы анализа и проверки по сведениям</a:t>
            </a:r>
          </a:p>
        </p:txBody>
      </p:sp>
    </p:spTree>
    <p:extLst>
      <p:ext uri="{BB962C8B-B14F-4D97-AF65-F5344CB8AC3E}">
        <p14:creationId xmlns:p14="http://schemas.microsoft.com/office/powerpoint/2010/main" val="1736555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190501"/>
            <a:ext cx="10515600" cy="490536"/>
          </a:xfrm>
        </p:spPr>
        <p:txBody>
          <a:bodyPr anchor="t">
            <a:normAutofit/>
          </a:bodyPr>
          <a:lstStyle/>
          <a:p>
            <a:pPr algn="ctr"/>
            <a:r>
              <a:rPr lang="ru-RU" sz="2800" b="1" dirty="0">
                <a:solidFill>
                  <a:srgbClr val="C00000"/>
                </a:solidFill>
              </a:rPr>
              <a:t>Подготовка доклада о результатах проверки</a:t>
            </a:r>
            <a:endParaRPr lang="ru-RU" sz="2800" dirty="0">
              <a:solidFill>
                <a:srgbClr val="C00000"/>
              </a:solidFill>
            </a:endParaRPr>
          </a:p>
        </p:txBody>
      </p:sp>
      <p:sp>
        <p:nvSpPr>
          <p:cNvPr id="4" name="Содержимое 3"/>
          <p:cNvSpPr>
            <a:spLocks noGrp="1"/>
          </p:cNvSpPr>
          <p:nvPr>
            <p:ph sz="half" idx="1"/>
          </p:nvPr>
        </p:nvSpPr>
        <p:spPr>
          <a:xfrm>
            <a:off x="228600" y="681037"/>
            <a:ext cx="5181600" cy="5986462"/>
          </a:xfrm>
        </p:spPr>
        <p:txBody>
          <a:bodyPr>
            <a:noAutofit/>
          </a:bodyPr>
          <a:lstStyle/>
          <a:p>
            <a:pPr marL="0" indent="541338" algn="just">
              <a:buNone/>
            </a:pPr>
            <a:r>
              <a:rPr lang="ru-RU" sz="2700" dirty="0"/>
              <a:t>В докладе необходимо указать одно из следующих предложений:</a:t>
            </a:r>
          </a:p>
          <a:p>
            <a:pPr marL="0" indent="541338" algn="just">
              <a:buNone/>
            </a:pPr>
            <a:r>
              <a:rPr lang="ru-RU" sz="2700" dirty="0"/>
              <a:t>- об отсутствии оснований для применения к служащему мер юридической ответственности</a:t>
            </a:r>
          </a:p>
          <a:p>
            <a:pPr marL="0" indent="541338" algn="just">
              <a:buNone/>
            </a:pPr>
            <a:r>
              <a:rPr lang="ru-RU" sz="2700" dirty="0"/>
              <a:t>- о применении к служащему мер юридической ответственности</a:t>
            </a:r>
          </a:p>
          <a:p>
            <a:pPr marL="0" indent="541338" algn="just">
              <a:buNone/>
            </a:pPr>
            <a:r>
              <a:rPr lang="ru-RU" sz="2700" dirty="0"/>
              <a:t>-о представлении материалов проверки в соответствующую комиссию по соблюдению требований к служебному поведению и урегулированию конфликта интересов</a:t>
            </a:r>
          </a:p>
        </p:txBody>
      </p:sp>
      <p:sp>
        <p:nvSpPr>
          <p:cNvPr id="5" name="Содержимое 4"/>
          <p:cNvSpPr>
            <a:spLocks noGrp="1"/>
          </p:cNvSpPr>
          <p:nvPr>
            <p:ph sz="half" idx="2"/>
          </p:nvPr>
        </p:nvSpPr>
        <p:spPr>
          <a:xfrm>
            <a:off x="5410200" y="681036"/>
            <a:ext cx="6781800" cy="5986461"/>
          </a:xfrm>
        </p:spPr>
        <p:txBody>
          <a:bodyPr>
            <a:noAutofit/>
          </a:bodyPr>
          <a:lstStyle/>
          <a:p>
            <a:pPr marL="0" indent="279400" algn="just">
              <a:buNone/>
            </a:pPr>
            <a:r>
              <a:rPr lang="ru-RU" sz="2500" dirty="0"/>
              <a:t>В докладе рекомендуется отразить:</a:t>
            </a:r>
          </a:p>
          <a:p>
            <a:pPr marL="0" indent="279400" algn="just">
              <a:buNone/>
            </a:pPr>
            <a:r>
              <a:rPr lang="ru-RU" sz="2500" dirty="0"/>
              <a:t>- дату его составления</a:t>
            </a:r>
          </a:p>
          <a:p>
            <a:pPr marL="0" indent="279400" algn="just">
              <a:buNone/>
            </a:pPr>
            <a:r>
              <a:rPr lang="ru-RU" sz="2500" dirty="0"/>
              <a:t>- основание проверки</a:t>
            </a:r>
          </a:p>
          <a:p>
            <a:pPr marL="0" indent="279400" algn="just">
              <a:buNone/>
            </a:pPr>
            <a:r>
              <a:rPr lang="ru-RU" sz="2500" dirty="0"/>
              <a:t>- Ф.И.О. и должность служащего, в отношении которого проводилась проверка</a:t>
            </a:r>
          </a:p>
          <a:p>
            <a:pPr marL="0" indent="279400" algn="just">
              <a:buNone/>
            </a:pPr>
            <a:r>
              <a:rPr lang="ru-RU" sz="2500" dirty="0"/>
              <a:t>- дату начала и окончания проверки</a:t>
            </a:r>
          </a:p>
          <a:p>
            <a:pPr marL="0" indent="279400" algn="just">
              <a:buNone/>
            </a:pPr>
            <a:r>
              <a:rPr lang="ru-RU" sz="2500" dirty="0"/>
              <a:t>- информацию о результатах запросов в государственные органы и организации</a:t>
            </a:r>
          </a:p>
          <a:p>
            <a:pPr marL="0" indent="279400" algn="just">
              <a:buNone/>
            </a:pPr>
            <a:r>
              <a:rPr lang="ru-RU" sz="2500" dirty="0"/>
              <a:t>- сведения о результатах запросов о проведении ОРМ, если они направлялись</a:t>
            </a:r>
          </a:p>
          <a:p>
            <a:pPr marL="0" indent="279400" algn="just">
              <a:buNone/>
            </a:pPr>
            <a:r>
              <a:rPr lang="ru-RU" sz="2500" dirty="0"/>
              <a:t>- информацию, содержащуюся в документах, которые имеют отношение к проверке</a:t>
            </a:r>
          </a:p>
          <a:p>
            <a:pPr marL="0" indent="279400" algn="just">
              <a:buNone/>
            </a:pPr>
            <a:r>
              <a:rPr lang="ru-RU" sz="2500" dirty="0"/>
              <a:t>- обстоятельства, установленные по результатам проверки</a:t>
            </a:r>
          </a:p>
        </p:txBody>
      </p:sp>
    </p:spTree>
    <p:extLst>
      <p:ext uri="{BB962C8B-B14F-4D97-AF65-F5344CB8AC3E}">
        <p14:creationId xmlns:p14="http://schemas.microsoft.com/office/powerpoint/2010/main" val="29428220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323850" y="365125"/>
            <a:ext cx="11582400" cy="892175"/>
          </a:xfrm>
        </p:spPr>
        <p:txBody>
          <a:bodyPr anchor="t">
            <a:normAutofit/>
          </a:bodyPr>
          <a:lstStyle/>
          <a:p>
            <a:pPr algn="ctr"/>
            <a:r>
              <a:rPr lang="ru-RU" sz="2800" b="1" dirty="0">
                <a:solidFill>
                  <a:srgbClr val="C00000"/>
                </a:solidFill>
              </a:rPr>
              <a:t>Подготовка доклада о результатах проверки </a:t>
            </a:r>
            <a:br>
              <a:rPr lang="ru-RU" sz="2800" b="1" dirty="0">
                <a:solidFill>
                  <a:srgbClr val="C00000"/>
                </a:solidFill>
              </a:rPr>
            </a:br>
            <a:r>
              <a:rPr lang="ru-RU" sz="2800" b="1" dirty="0">
                <a:solidFill>
                  <a:srgbClr val="C00000"/>
                </a:solidFill>
              </a:rPr>
              <a:t>и рассмотрение его результатов</a:t>
            </a:r>
            <a:endParaRPr lang="ru-RU" sz="2800" dirty="0">
              <a:solidFill>
                <a:srgbClr val="C00000"/>
              </a:solidFill>
            </a:endParaRPr>
          </a:p>
        </p:txBody>
      </p:sp>
      <p:sp>
        <p:nvSpPr>
          <p:cNvPr id="4" name="Содержимое 3"/>
          <p:cNvSpPr>
            <a:spLocks noGrp="1"/>
          </p:cNvSpPr>
          <p:nvPr>
            <p:ph sz="half" idx="1"/>
          </p:nvPr>
        </p:nvSpPr>
        <p:spPr>
          <a:xfrm>
            <a:off x="323850" y="1257300"/>
            <a:ext cx="5695950" cy="5235575"/>
          </a:xfrm>
        </p:spPr>
        <p:txBody>
          <a:bodyPr>
            <a:noAutofit/>
          </a:bodyPr>
          <a:lstStyle/>
          <a:p>
            <a:pPr marL="0" indent="541338" algn="just">
              <a:buNone/>
            </a:pPr>
            <a:r>
              <a:rPr lang="ru-RU" sz="2600" dirty="0"/>
              <a:t>Доклад подписывает руководитель кадровой службы или уполномоченное должностное лицо и представляет лицу, принявшему решение о проведении проверки</a:t>
            </a:r>
          </a:p>
          <a:p>
            <a:pPr marL="0" indent="541338" algn="just">
              <a:buNone/>
            </a:pPr>
            <a:r>
              <a:rPr lang="ru-RU" sz="2600" dirty="0"/>
              <a:t>По результатам рассмотрения доклада представитель нанимателя или уполномоченное им лицо может применить в отношении служащего взыскание либо представить материалы проверки в комиссию по соблюдению требований к служебному поведению служащих и урегулированию конфликта интересов</a:t>
            </a:r>
          </a:p>
        </p:txBody>
      </p:sp>
      <p:sp>
        <p:nvSpPr>
          <p:cNvPr id="5" name="Содержимое 4"/>
          <p:cNvSpPr>
            <a:spLocks noGrp="1"/>
          </p:cNvSpPr>
          <p:nvPr>
            <p:ph sz="half" idx="2"/>
          </p:nvPr>
        </p:nvSpPr>
        <p:spPr>
          <a:xfrm>
            <a:off x="6172200" y="1257301"/>
            <a:ext cx="5562600" cy="5235574"/>
          </a:xfrm>
        </p:spPr>
        <p:txBody>
          <a:bodyPr>
            <a:noAutofit/>
          </a:bodyPr>
          <a:lstStyle/>
          <a:p>
            <a:pPr marL="0" indent="577850" algn="just">
              <a:buNone/>
            </a:pPr>
            <a:r>
              <a:rPr lang="ru-RU" dirty="0"/>
              <a:t>С учетом рекомендаций указанной комиссии, представителем нанимателем результаты проверки рассматриваются повторно, формулируется вывод о наличии (отсутствии) факта совершения коррупционного правонарушения, виновности лица в его совершении, принимается о решение о привлечении (</a:t>
            </a:r>
            <a:r>
              <a:rPr lang="ru-RU" dirty="0" err="1"/>
              <a:t>непривлечении</a:t>
            </a:r>
            <a:r>
              <a:rPr lang="ru-RU" dirty="0"/>
              <a:t>) к дисциплинарной ответственности</a:t>
            </a:r>
          </a:p>
          <a:p>
            <a:pPr>
              <a:buNone/>
            </a:pPr>
            <a:endParaRPr lang="ru-RU" sz="2000" dirty="0"/>
          </a:p>
        </p:txBody>
      </p:sp>
    </p:spTree>
    <p:extLst>
      <p:ext uri="{BB962C8B-B14F-4D97-AF65-F5344CB8AC3E}">
        <p14:creationId xmlns:p14="http://schemas.microsoft.com/office/powerpoint/2010/main" val="29428220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5631" y="1591294"/>
            <a:ext cx="11625943" cy="4987636"/>
          </a:xfrm>
        </p:spPr>
        <p:txBody>
          <a:bodyPr>
            <a:normAutofit lnSpcReduction="10000"/>
          </a:bodyPr>
          <a:lstStyle/>
          <a:p>
            <a:pPr algn="just">
              <a:spcBef>
                <a:spcPts val="600"/>
              </a:spcBef>
              <a:defRPr/>
            </a:pPr>
            <a:r>
              <a:rPr lang="ru-RU" sz="3200" dirty="0">
                <a:latin typeface="Arial" panose="020B0604020202020204" pitchFamily="34" charset="0"/>
                <a:cs typeface="Arial" panose="020B0604020202020204" pitchFamily="34" charset="0"/>
                <a:sym typeface="Wingdings" panose="05000000000000000000" pitchFamily="2" charset="2"/>
              </a:rPr>
              <a:t>назначение гражданина, претендующего на замещение должности, на соответствующую должность;</a:t>
            </a:r>
          </a:p>
          <a:p>
            <a:pPr algn="just">
              <a:spcBef>
                <a:spcPts val="600"/>
              </a:spcBef>
              <a:defRPr/>
            </a:pPr>
            <a:r>
              <a:rPr lang="ru-RU" sz="3200" dirty="0">
                <a:latin typeface="Arial" panose="020B0604020202020204" pitchFamily="34" charset="0"/>
                <a:cs typeface="Arial" panose="020B0604020202020204" pitchFamily="34" charset="0"/>
                <a:sym typeface="Wingdings" panose="05000000000000000000" pitchFamily="2" charset="2"/>
              </a:rPr>
              <a:t>отказ гражданину, претендующему на замещение должности, в назначении на соответствующую должность;</a:t>
            </a:r>
          </a:p>
          <a:p>
            <a:pPr algn="just">
              <a:spcBef>
                <a:spcPts val="600"/>
              </a:spcBef>
              <a:defRPr/>
            </a:pPr>
            <a:r>
              <a:rPr lang="ru-RU" sz="3200" dirty="0">
                <a:latin typeface="Arial" panose="020B0604020202020204" pitchFamily="34" charset="0"/>
                <a:cs typeface="Arial" panose="020B0604020202020204" pitchFamily="34" charset="0"/>
                <a:sym typeface="Wingdings" panose="05000000000000000000" pitchFamily="2" charset="2"/>
              </a:rPr>
              <a:t>применение к лицу, уже замещающему должность, мер дисциплинарной ответственности вплоть до увольнения;</a:t>
            </a:r>
          </a:p>
          <a:p>
            <a:pPr algn="just">
              <a:spcBef>
                <a:spcPts val="600"/>
              </a:spcBef>
              <a:defRPr/>
            </a:pPr>
            <a:r>
              <a:rPr lang="ru-RU" sz="3200" dirty="0">
                <a:latin typeface="Arial" panose="020B0604020202020204" pitchFamily="34" charset="0"/>
                <a:cs typeface="Arial" panose="020B0604020202020204" pitchFamily="34" charset="0"/>
                <a:sym typeface="Wingdings" panose="05000000000000000000" pitchFamily="2" charset="2"/>
              </a:rPr>
              <a:t>неприменение к лицу, уже замещающему должность, мер дисциплинарной ответственности;</a:t>
            </a:r>
          </a:p>
          <a:p>
            <a:pPr algn="just">
              <a:spcBef>
                <a:spcPts val="600"/>
              </a:spcBef>
              <a:defRPr/>
            </a:pPr>
            <a:r>
              <a:rPr lang="ru-RU" sz="3200" dirty="0">
                <a:solidFill>
                  <a:srgbClr val="0000FF"/>
                </a:solidFill>
                <a:latin typeface="Arial" panose="020B0604020202020204" pitchFamily="34" charset="0"/>
                <a:cs typeface="Arial" panose="020B0604020202020204" pitchFamily="34" charset="0"/>
                <a:sym typeface="Wingdings" panose="05000000000000000000" pitchFamily="2" charset="2"/>
              </a:rPr>
              <a:t>передать материалы в правоохранительные или иные органы в случае выявления правонарушений или преступлений, относящихся к компетенции этих органов</a:t>
            </a:r>
            <a:r>
              <a:rPr lang="ru-RU" sz="3200" dirty="0">
                <a:latin typeface="Arial" panose="020B0604020202020204" pitchFamily="34" charset="0"/>
                <a:cs typeface="Arial" panose="020B0604020202020204" pitchFamily="34" charset="0"/>
                <a:sym typeface="Wingdings" panose="05000000000000000000" pitchFamily="2" charset="2"/>
              </a:rPr>
              <a:t>.</a:t>
            </a:r>
          </a:p>
          <a:p>
            <a:pPr>
              <a:spcBef>
                <a:spcPts val="600"/>
              </a:spcBef>
              <a:defRPr/>
            </a:pPr>
            <a:endParaRPr lang="ru-RU" sz="3600" dirty="0">
              <a:latin typeface="Arial" panose="020B0604020202020204" pitchFamily="34" charset="0"/>
              <a:cs typeface="Arial" panose="020B0604020202020204" pitchFamily="34" charset="0"/>
              <a:sym typeface="Wingdings" panose="05000000000000000000" pitchFamily="2" charset="2"/>
            </a:endParaRPr>
          </a:p>
        </p:txBody>
      </p:sp>
      <p:sp>
        <p:nvSpPr>
          <p:cNvPr id="5" name="Заголовок 1"/>
          <p:cNvSpPr>
            <a:spLocks noGrp="1"/>
          </p:cNvSpPr>
          <p:nvPr>
            <p:ph type="title"/>
          </p:nvPr>
        </p:nvSpPr>
        <p:spPr>
          <a:xfrm>
            <a:off x="522514" y="260351"/>
            <a:ext cx="11329060" cy="901699"/>
          </a:xfrm>
        </p:spPr>
        <p:txBody>
          <a:bodyPr>
            <a:normAutofit/>
          </a:bodyPr>
          <a:lstStyle/>
          <a:p>
            <a:pPr algn="ctr"/>
            <a:r>
              <a:rPr lang="ru-RU" altLang="ru-RU" sz="4000" b="1" dirty="0">
                <a:latin typeface="Arial" panose="020B0604020202020204" pitchFamily="34" charset="0"/>
                <a:cs typeface="Arial" panose="020B0604020202020204" pitchFamily="34" charset="0"/>
              </a:rPr>
              <a:t>Решение по итогам проверки</a:t>
            </a:r>
          </a:p>
        </p:txBody>
      </p:sp>
    </p:spTree>
    <p:extLst>
      <p:ext uri="{BB962C8B-B14F-4D97-AF65-F5344CB8AC3E}">
        <p14:creationId xmlns:p14="http://schemas.microsoft.com/office/powerpoint/2010/main" val="15293180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365125"/>
            <a:ext cx="10515600" cy="644525"/>
          </a:xfrm>
        </p:spPr>
        <p:txBody>
          <a:bodyPr anchor="t">
            <a:normAutofit fontScale="90000"/>
          </a:bodyPr>
          <a:lstStyle/>
          <a:p>
            <a:pPr algn="ctr"/>
            <a:r>
              <a:rPr lang="ru-RU" sz="2800" b="1" dirty="0">
                <a:solidFill>
                  <a:srgbClr val="C00000"/>
                </a:solidFill>
              </a:rPr>
              <a:t>Основные нарушение, допускаемые при проведении проверок</a:t>
            </a:r>
            <a:endParaRPr lang="ru-RU" sz="2800" dirty="0">
              <a:solidFill>
                <a:srgbClr val="C00000"/>
              </a:solidFill>
            </a:endParaRPr>
          </a:p>
        </p:txBody>
      </p:sp>
      <p:sp>
        <p:nvSpPr>
          <p:cNvPr id="20" name="Объект 19"/>
          <p:cNvSpPr>
            <a:spLocks noGrp="1"/>
          </p:cNvSpPr>
          <p:nvPr>
            <p:ph idx="1"/>
          </p:nvPr>
        </p:nvSpPr>
        <p:spPr>
          <a:xfrm>
            <a:off x="838200" y="1009650"/>
            <a:ext cx="10763250" cy="5167313"/>
          </a:xfrm>
        </p:spPr>
        <p:txBody>
          <a:bodyPr anchor="t">
            <a:noAutofit/>
          </a:bodyPr>
          <a:lstStyle/>
          <a:p>
            <a:pPr algn="just"/>
            <a:r>
              <a:rPr lang="ru-RU" dirty="0"/>
              <a:t>принятие решение о проведении проверок в отношении нескольких лиц одновременно, либо в устной форме</a:t>
            </a:r>
          </a:p>
          <a:p>
            <a:pPr algn="just"/>
            <a:r>
              <a:rPr lang="ru-RU" dirty="0"/>
              <a:t>одностороннее проведение проверки, неполнота проверки, проверка только сведений о полученном доходе, без учета имущественного положения проверяемого;</a:t>
            </a:r>
          </a:p>
          <a:p>
            <a:pPr algn="just"/>
            <a:r>
              <a:rPr lang="ru-RU" dirty="0"/>
              <a:t>нарушение сроков проверки</a:t>
            </a:r>
          </a:p>
          <a:p>
            <a:pPr algn="just"/>
            <a:r>
              <a:rPr lang="ru-RU" dirty="0"/>
              <a:t>продление сроков в отсутствии мотивированного заключения</a:t>
            </a:r>
          </a:p>
          <a:p>
            <a:pPr algn="just"/>
            <a:r>
              <a:rPr lang="ru-RU" dirty="0"/>
              <a:t>волокита</a:t>
            </a:r>
          </a:p>
          <a:p>
            <a:pPr algn="just"/>
            <a:r>
              <a:rPr lang="ru-RU" dirty="0"/>
              <a:t>направление запросов неуполномоченным лицом</a:t>
            </a:r>
          </a:p>
          <a:p>
            <a:pPr algn="just"/>
            <a:r>
              <a:rPr lang="ru-RU" dirty="0"/>
              <a:t>произвольное формулирование выводов по результатам проверки</a:t>
            </a:r>
          </a:p>
        </p:txBody>
      </p:sp>
    </p:spTree>
    <p:extLst>
      <p:ext uri="{BB962C8B-B14F-4D97-AF65-F5344CB8AC3E}">
        <p14:creationId xmlns:p14="http://schemas.microsoft.com/office/powerpoint/2010/main" val="29428220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80011" y="142507"/>
            <a:ext cx="11495314" cy="6350368"/>
          </a:xfrm>
        </p:spPr>
        <p:txBody>
          <a:bodyPr anchor="ctr">
            <a:normAutofit/>
          </a:bodyPr>
          <a:lstStyle/>
          <a:p>
            <a:r>
              <a:rPr lang="ru-RU" sz="6600" b="1" dirty="0">
                <a:solidFill>
                  <a:srgbClr val="C00000"/>
                </a:solidFill>
              </a:rPr>
              <a:t>Контроль за расходами</a:t>
            </a:r>
            <a:r>
              <a:rPr lang="ru-RU" sz="1800" i="1" dirty="0">
                <a:latin typeface="Arial" panose="020B0604020202020204" pitchFamily="34" charset="0"/>
                <a:cs typeface="Arial" panose="020B0604020202020204" pitchFamily="34" charset="0"/>
              </a:rPr>
              <a:t/>
            </a:r>
            <a:br>
              <a:rPr lang="ru-RU" sz="1800" i="1" dirty="0">
                <a:latin typeface="Arial" panose="020B0604020202020204" pitchFamily="34" charset="0"/>
                <a:cs typeface="Arial" panose="020B0604020202020204" pitchFamily="34" charset="0"/>
              </a:rPr>
            </a:br>
            <a:endParaRPr lang="ru-RU" sz="1800" i="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38369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96255"/>
            <a:ext cx="10515600" cy="722896"/>
          </a:xfrm>
        </p:spPr>
        <p:txBody>
          <a:bodyPr>
            <a:normAutofit fontScale="90000"/>
          </a:bodyPr>
          <a:lstStyle/>
          <a:p>
            <a:r>
              <a:rPr lang="ru-RU" sz="2800" b="1" dirty="0">
                <a:solidFill>
                  <a:srgbClr val="C00000"/>
                </a:solidFill>
              </a:rPr>
              <a:t>Лица, в отношении расходов которых установлен контроль за расходами</a:t>
            </a:r>
          </a:p>
        </p:txBody>
      </p:sp>
      <p:sp>
        <p:nvSpPr>
          <p:cNvPr id="20" name="Объект 19"/>
          <p:cNvSpPr>
            <a:spLocks noGrp="1"/>
          </p:cNvSpPr>
          <p:nvPr>
            <p:ph sz="half" idx="1"/>
          </p:nvPr>
        </p:nvSpPr>
        <p:spPr>
          <a:xfrm>
            <a:off x="287216" y="819151"/>
            <a:ext cx="6435968" cy="5942595"/>
          </a:xfrm>
        </p:spPr>
        <p:txBody>
          <a:bodyPr anchor="ctr">
            <a:noAutofit/>
          </a:bodyPr>
          <a:lstStyle/>
          <a:p>
            <a:pPr marL="0" indent="0">
              <a:buNone/>
            </a:pPr>
            <a:r>
              <a:rPr lang="ru-RU" sz="2600" b="1" dirty="0">
                <a:solidFill>
                  <a:srgbClr val="C00000"/>
                </a:solidFill>
              </a:rPr>
              <a:t>1) лица, замещающие (занимающие) определенные должности:</a:t>
            </a:r>
          </a:p>
          <a:p>
            <a:pPr marL="0" indent="0">
              <a:buNone/>
            </a:pPr>
            <a:r>
              <a:rPr lang="ru-RU" sz="2600" dirty="0"/>
              <a:t>а) гос. должности Российской Федерации (если в отношении них это предусмотрено отдельными федеральными законами)</a:t>
            </a:r>
          </a:p>
          <a:p>
            <a:pPr marL="0" indent="0">
              <a:buNone/>
            </a:pPr>
            <a:r>
              <a:rPr lang="ru-RU" sz="2600" dirty="0"/>
              <a:t>б) государственные должности субъектов Российской Федерации</a:t>
            </a:r>
          </a:p>
          <a:p>
            <a:pPr marL="0" indent="0">
              <a:buNone/>
            </a:pPr>
            <a:r>
              <a:rPr lang="ru-RU" sz="2600" dirty="0"/>
              <a:t>в) муниципальные должности</a:t>
            </a:r>
          </a:p>
          <a:p>
            <a:pPr marL="0" indent="0">
              <a:buNone/>
            </a:pPr>
            <a:r>
              <a:rPr lang="ru-RU" sz="2600" dirty="0"/>
              <a:t>г) должности федеральной государственной службы (если представляют справки о доходах) </a:t>
            </a:r>
          </a:p>
          <a:p>
            <a:pPr marL="0" indent="0">
              <a:buNone/>
            </a:pPr>
            <a:r>
              <a:rPr lang="ru-RU" sz="2600" dirty="0"/>
              <a:t>д) должности государственной гражданской службы субъектов Российской Федерации (если представляют справки о доходах)</a:t>
            </a:r>
          </a:p>
        </p:txBody>
      </p:sp>
      <p:sp>
        <p:nvSpPr>
          <p:cNvPr id="14" name="Текст 11"/>
          <p:cNvSpPr>
            <a:spLocks noGrp="1"/>
          </p:cNvSpPr>
          <p:nvPr>
            <p:ph sz="half" idx="2"/>
          </p:nvPr>
        </p:nvSpPr>
        <p:spPr>
          <a:xfrm>
            <a:off x="6723184" y="819151"/>
            <a:ext cx="5181600" cy="5768120"/>
          </a:xfrm>
        </p:spPr>
        <p:txBody>
          <a:bodyPr anchor="t">
            <a:noAutofit/>
          </a:bodyPr>
          <a:lstStyle/>
          <a:p>
            <a:pPr marL="0" indent="0">
              <a:buNone/>
            </a:pPr>
            <a:r>
              <a:rPr lang="ru-RU" sz="2600" dirty="0"/>
              <a:t>ж) должности муниципальной службы (если представляют справки о доходах)</a:t>
            </a:r>
          </a:p>
          <a:p>
            <a:pPr marL="0" indent="0">
              <a:buNone/>
            </a:pPr>
            <a:r>
              <a:rPr lang="ru-RU" sz="2600" dirty="0"/>
              <a:t>иные виды должностей</a:t>
            </a:r>
          </a:p>
          <a:p>
            <a:pPr marL="0" indent="0">
              <a:buNone/>
            </a:pPr>
            <a:r>
              <a:rPr lang="ru-RU" sz="2600" b="1" dirty="0">
                <a:solidFill>
                  <a:srgbClr val="C00000"/>
                </a:solidFill>
              </a:rPr>
              <a:t>2) лица, замещавшие (занимавшие) указанные выше должности</a:t>
            </a:r>
            <a:r>
              <a:rPr lang="ru-RU" sz="2600" dirty="0"/>
              <a:t>, </a:t>
            </a:r>
          </a:p>
          <a:p>
            <a:pPr marL="0" indent="0">
              <a:buNone/>
            </a:pPr>
            <a:r>
              <a:rPr lang="ru-RU" sz="2600" b="1" dirty="0">
                <a:solidFill>
                  <a:srgbClr val="C00000"/>
                </a:solidFill>
              </a:rPr>
              <a:t>3) супруги </a:t>
            </a:r>
            <a:r>
              <a:rPr lang="ru-RU" sz="2600" dirty="0">
                <a:solidFill>
                  <a:srgbClr val="FF0000"/>
                </a:solidFill>
              </a:rPr>
              <a:t>и несовершеннолетние дети лиц,</a:t>
            </a:r>
            <a:r>
              <a:rPr lang="ru-RU" sz="2600" dirty="0"/>
              <a:t> замещающих (занимающих) или замещавших (занимавших) должности, указанные в </a:t>
            </a:r>
            <a:r>
              <a:rPr lang="ru-RU" sz="2600" dirty="0">
                <a:hlinkClick r:id="rId2" action="ppaction://hlinkfile"/>
              </a:rPr>
              <a:t>пункте 1</a:t>
            </a:r>
            <a:endParaRPr lang="ru-RU"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280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9788" y="365126"/>
            <a:ext cx="10515600" cy="454024"/>
          </a:xfrm>
        </p:spPr>
        <p:txBody>
          <a:bodyPr>
            <a:normAutofit fontScale="90000"/>
          </a:bodyPr>
          <a:lstStyle/>
          <a:p>
            <a:pPr algn="ctr"/>
            <a:r>
              <a:rPr lang="ru-RU" sz="2800" b="1" dirty="0">
                <a:solidFill>
                  <a:srgbClr val="C00000"/>
                </a:solidFill>
              </a:rPr>
              <a:t>Контроль за расходами</a:t>
            </a:r>
          </a:p>
        </p:txBody>
      </p:sp>
      <p:sp>
        <p:nvSpPr>
          <p:cNvPr id="20" name="Объект 19"/>
          <p:cNvSpPr>
            <a:spLocks noGrp="1"/>
          </p:cNvSpPr>
          <p:nvPr>
            <p:ph sz="half" idx="2"/>
          </p:nvPr>
        </p:nvSpPr>
        <p:spPr>
          <a:xfrm>
            <a:off x="839788" y="819150"/>
            <a:ext cx="11009312" cy="5673724"/>
          </a:xfrm>
        </p:spPr>
        <p:txBody>
          <a:bodyPr anchor="t">
            <a:noAutofit/>
          </a:bodyPr>
          <a:lstStyle/>
          <a:p>
            <a:pPr marL="0" indent="0" algn="just">
              <a:buNone/>
            </a:pPr>
            <a:r>
              <a:rPr lang="ru-RU" sz="2600" dirty="0"/>
              <a:t>Внесенными в Закон № 230-ФЗ в 2014 году изменениями, вступившими в действие с 01.01.2015, на названных лиц возлагается обязанность наряду с представлением сведений о доходах ежегодно представлять сведения:</a:t>
            </a:r>
          </a:p>
          <a:p>
            <a:pPr algn="just"/>
            <a:r>
              <a:rPr lang="ru-RU" sz="2600" dirty="0"/>
              <a:t>о своих расходах, а также о расходах своих супруги (супруга) и несовершеннолетних детей </a:t>
            </a:r>
            <a:r>
              <a:rPr lang="ru-RU" sz="2600" b="1" dirty="0"/>
              <a:t>по каждой сделке </a:t>
            </a:r>
            <a:r>
              <a:rPr lang="ru-RU" sz="2600" dirty="0"/>
              <a:t>по приобретению земельного участка, другого объекта недвижимости, транспортного средства, ценных бумаг, акций (долей участия, паев в уставных (складочных) капиталах организаций), </a:t>
            </a:r>
            <a:r>
              <a:rPr lang="ru-RU" sz="2600" b="1" dirty="0"/>
              <a:t>совершенной</a:t>
            </a:r>
            <a:r>
              <a:rPr lang="ru-RU" sz="2600" dirty="0"/>
              <a:t> им, его супругой (супругом) и (или)  несовершеннолетними детьми </a:t>
            </a:r>
            <a:r>
              <a:rPr lang="ru-RU" sz="2600" b="1" dirty="0"/>
              <a:t>в течение календарного года,  </a:t>
            </a:r>
            <a:r>
              <a:rPr lang="ru-RU" sz="2600" dirty="0"/>
              <a:t>предшествующего году представления сведений </a:t>
            </a:r>
            <a:r>
              <a:rPr lang="ru-RU" sz="2600" b="1" dirty="0"/>
              <a:t>(отчетный период)</a:t>
            </a:r>
            <a:r>
              <a:rPr lang="ru-RU" sz="2600" dirty="0"/>
              <a:t>, </a:t>
            </a:r>
            <a:r>
              <a:rPr lang="ru-RU" sz="2600" b="1" dirty="0"/>
              <a:t>если общая сумма таких сделок превышает общий доход данного лица и его супруги (супруга) за три последних года, предшествующих отчетному периоду </a:t>
            </a:r>
            <a:r>
              <a:rPr lang="ru-RU" sz="2600" dirty="0"/>
              <a:t>(до 1 января 2015 года - за три последних года, предшествующих совершению сделки) </a:t>
            </a:r>
          </a:p>
          <a:p>
            <a:pPr algn="just"/>
            <a:r>
              <a:rPr lang="ru-RU" sz="2600" b="1" dirty="0"/>
              <a:t>об источниках получения средств, за счет которых совершены эти сделки</a:t>
            </a:r>
            <a:endParaRPr lang="ru-RU" sz="2600" dirty="0"/>
          </a:p>
        </p:txBody>
      </p:sp>
    </p:spTree>
    <p:extLst>
      <p:ext uri="{BB962C8B-B14F-4D97-AF65-F5344CB8AC3E}">
        <p14:creationId xmlns:p14="http://schemas.microsoft.com/office/powerpoint/2010/main" val="1474301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130630"/>
            <a:ext cx="10515600" cy="796834"/>
          </a:xfrm>
        </p:spPr>
        <p:txBody>
          <a:bodyPr anchor="t">
            <a:noAutofit/>
          </a:bodyPr>
          <a:lstStyle/>
          <a:p>
            <a:pPr algn="ctr"/>
            <a:r>
              <a:rPr lang="ru-RU" sz="2800" b="1" dirty="0">
                <a:solidFill>
                  <a:srgbClr val="C00000"/>
                </a:solidFill>
              </a:rPr>
              <a:t>Нормативные правовые акты, регулирующие проведение антикоррупционных проверок</a:t>
            </a:r>
          </a:p>
        </p:txBody>
      </p:sp>
      <p:sp>
        <p:nvSpPr>
          <p:cNvPr id="20" name="Объект 19"/>
          <p:cNvSpPr>
            <a:spLocks noGrp="1"/>
          </p:cNvSpPr>
          <p:nvPr>
            <p:ph idx="1"/>
          </p:nvPr>
        </p:nvSpPr>
        <p:spPr>
          <a:xfrm>
            <a:off x="274321" y="927464"/>
            <a:ext cx="11743508" cy="5799907"/>
          </a:xfrm>
        </p:spPr>
        <p:txBody>
          <a:bodyPr anchor="t">
            <a:normAutofit fontScale="25000" lnSpcReduction="20000"/>
          </a:bodyPr>
          <a:lstStyle/>
          <a:p>
            <a:pPr marL="0" indent="0">
              <a:buNone/>
            </a:pPr>
            <a:endParaRPr lang="ru-RU" sz="2000" dirty="0"/>
          </a:p>
          <a:p>
            <a:pPr marL="12700" indent="530225" algn="just">
              <a:spcBef>
                <a:spcPts val="600"/>
              </a:spcBef>
              <a:defRPr/>
            </a:pPr>
            <a:r>
              <a:rPr lang="ru-RU" sz="10000" b="1" dirty="0">
                <a:latin typeface="Arial" panose="020B0604020202020204" pitchFamily="34" charset="0"/>
                <a:cs typeface="Arial" panose="020B0604020202020204" pitchFamily="34" charset="0"/>
                <a:sym typeface="Wingdings" panose="05000000000000000000" pitchFamily="2" charset="2"/>
              </a:rPr>
              <a:t>Федеральный закон от 25.12.2008 </a:t>
            </a:r>
            <a:r>
              <a:rPr lang="ru-RU" sz="10000" b="1" dirty="0" err="1">
                <a:latin typeface="Arial" panose="020B0604020202020204" pitchFamily="34" charset="0"/>
                <a:cs typeface="Arial" panose="020B0604020202020204" pitchFamily="34" charset="0"/>
                <a:sym typeface="Wingdings" panose="05000000000000000000" pitchFamily="2" charset="2"/>
              </a:rPr>
              <a:t>N</a:t>
            </a:r>
            <a:r>
              <a:rPr lang="ru-RU" sz="10000" b="1" dirty="0">
                <a:latin typeface="Arial" panose="020B0604020202020204" pitchFamily="34" charset="0"/>
                <a:cs typeface="Arial" panose="020B0604020202020204" pitchFamily="34" charset="0"/>
                <a:sym typeface="Wingdings" panose="05000000000000000000" pitchFamily="2" charset="2"/>
              </a:rPr>
              <a:t> 273-ФЗ </a:t>
            </a:r>
            <a:r>
              <a:rPr lang="ru-RU" sz="10000" dirty="0">
                <a:latin typeface="Arial" panose="020B0604020202020204" pitchFamily="34" charset="0"/>
                <a:cs typeface="Arial" panose="020B0604020202020204" pitchFamily="34" charset="0"/>
                <a:sym typeface="Wingdings" panose="05000000000000000000" pitchFamily="2" charset="2"/>
              </a:rPr>
              <a:t>«О противодействии коррупции»</a:t>
            </a:r>
          </a:p>
          <a:p>
            <a:pPr marL="12700" indent="530225" algn="just">
              <a:spcBef>
                <a:spcPts val="600"/>
              </a:spcBef>
              <a:defRPr/>
            </a:pPr>
            <a:r>
              <a:rPr lang="ru-RU" sz="10000" b="1" dirty="0">
                <a:latin typeface="Arial" panose="020B0604020202020204" pitchFamily="34" charset="0"/>
                <a:cs typeface="Arial" panose="020B0604020202020204" pitchFamily="34" charset="0"/>
                <a:sym typeface="Wingdings" panose="05000000000000000000" pitchFamily="2" charset="2"/>
              </a:rPr>
              <a:t>Постановление Правительства РФ от 13.03.2013 </a:t>
            </a:r>
            <a:r>
              <a:rPr lang="ru-RU" sz="10000" b="1" dirty="0" err="1">
                <a:latin typeface="Arial" panose="020B0604020202020204" pitchFamily="34" charset="0"/>
                <a:cs typeface="Arial" panose="020B0604020202020204" pitchFamily="34" charset="0"/>
                <a:sym typeface="Wingdings" panose="05000000000000000000" pitchFamily="2" charset="2"/>
              </a:rPr>
              <a:t>N</a:t>
            </a:r>
            <a:r>
              <a:rPr lang="ru-RU" sz="10000" b="1" dirty="0">
                <a:latin typeface="Arial" panose="020B0604020202020204" pitchFamily="34" charset="0"/>
                <a:cs typeface="Arial" panose="020B0604020202020204" pitchFamily="34" charset="0"/>
                <a:sym typeface="Wingdings" panose="05000000000000000000" pitchFamily="2" charset="2"/>
              </a:rPr>
              <a:t> 207 </a:t>
            </a:r>
            <a:r>
              <a:rPr lang="ru-RU" sz="10000" dirty="0">
                <a:latin typeface="Arial" panose="020B0604020202020204" pitchFamily="34" charset="0"/>
                <a:cs typeface="Arial" panose="020B0604020202020204" pitchFamily="34" charset="0"/>
                <a:sym typeface="Wingdings" panose="05000000000000000000" pitchFamily="2" charset="2"/>
              </a:rPr>
              <a:t>«Об утверждении Правил проверки достоверности и полноты сведений о доходах, об имуществе и обязательствах имущественного характера, представляемых гражданами, претендующими на замещение должностей руководителей федеральных государственных учреждений, и лицами, замещающими эти должности»</a:t>
            </a:r>
          </a:p>
          <a:p>
            <a:pPr marL="12700" indent="530225" algn="just"/>
            <a:r>
              <a:rPr lang="ru-RU" sz="10000" dirty="0">
                <a:latin typeface="Arial" panose="020B0604020202020204" pitchFamily="34" charset="0"/>
                <a:cs typeface="Arial" panose="020B0604020202020204" pitchFamily="34" charset="0"/>
              </a:rPr>
              <a:t>Указ Президента РФ от 21.09.2009 № 1065 «О проверке достоверности и полноты сведений, представляемых гражданами, претендующими на замещение должностей федеральной государственной службы, и федеральными государственными служащими, и соблюдения федеральными государственными служащими требований к служебному поведению», принятым во исполнение требований ч. 3 ст. 6, ч. 7 ст. 8 Федерального закона «О противодействии коррупции»</a:t>
            </a:r>
          </a:p>
          <a:p>
            <a:pPr marL="0" indent="542925" algn="just">
              <a:buNone/>
            </a:pPr>
            <a:r>
              <a:rPr lang="ru-RU" sz="10000" dirty="0">
                <a:latin typeface="Arial" panose="020B0604020202020204" pitchFamily="34" charset="0"/>
                <a:cs typeface="Arial" panose="020B0604020202020204" pitchFamily="34" charset="0"/>
              </a:rPr>
              <a:t>Органам государственной власти субъектов РФ и ОМС рекомендовано </a:t>
            </a:r>
            <a:r>
              <a:rPr lang="ru-RU" sz="10000" dirty="0">
                <a:solidFill>
                  <a:srgbClr val="C00000"/>
                </a:solidFill>
                <a:latin typeface="Arial" panose="020B0604020202020204" pitchFamily="34" charset="0"/>
                <a:cs typeface="Arial" panose="020B0604020202020204" pitchFamily="34" charset="0"/>
              </a:rPr>
              <a:t>руководствоваться</a:t>
            </a:r>
            <a:r>
              <a:rPr lang="ru-RU" sz="10000" dirty="0">
                <a:latin typeface="Arial" panose="020B0604020202020204" pitchFamily="34" charset="0"/>
                <a:cs typeface="Arial" panose="020B0604020202020204" pitchFamily="34" charset="0"/>
              </a:rPr>
              <a:t> данным Указом при разработке и утверждении аналогичных положений. </a:t>
            </a:r>
          </a:p>
          <a:p>
            <a:pPr marL="12700" indent="530225" algn="just"/>
            <a:r>
              <a:rPr lang="ru-RU" sz="10000" dirty="0">
                <a:latin typeface="Arial" panose="020B0604020202020204" pitchFamily="34" charset="0"/>
                <a:cs typeface="Arial" panose="020B0604020202020204" pitchFamily="34" charset="0"/>
                <a:sym typeface="Wingdings" panose="05000000000000000000" pitchFamily="2" charset="2"/>
              </a:rPr>
              <a:t>И некоторые другие НПА, в </a:t>
            </a:r>
            <a:r>
              <a:rPr lang="ru-RU" sz="10000" dirty="0" err="1">
                <a:latin typeface="Arial" panose="020B0604020202020204" pitchFamily="34" charset="0"/>
                <a:cs typeface="Arial" panose="020B0604020202020204" pitchFamily="34" charset="0"/>
                <a:sym typeface="Wingdings" panose="05000000000000000000" pitchFamily="2" charset="2"/>
              </a:rPr>
              <a:t>т.ч</a:t>
            </a:r>
            <a:r>
              <a:rPr lang="ru-RU" sz="10000" dirty="0">
                <a:latin typeface="Arial" panose="020B0604020202020204" pitchFamily="34" charset="0"/>
                <a:cs typeface="Arial" panose="020B0604020202020204" pitchFamily="34" charset="0"/>
                <a:sym typeface="Wingdings" panose="05000000000000000000" pitchFamily="2" charset="2"/>
              </a:rPr>
              <a:t>. муниципальные акты</a:t>
            </a:r>
            <a:endParaRPr lang="ru-RU" sz="10000" dirty="0">
              <a:latin typeface="Arial" panose="020B0604020202020204" pitchFamily="34" charset="0"/>
              <a:cs typeface="Arial" panose="020B0604020202020204" pitchFamily="34" charset="0"/>
            </a:endParaRPr>
          </a:p>
          <a:p>
            <a:pPr marL="0" indent="542925" algn="just">
              <a:buNone/>
            </a:pPr>
            <a:endParaRPr lang="ru-RU" dirty="0"/>
          </a:p>
        </p:txBody>
      </p:sp>
    </p:spTree>
    <p:extLst>
      <p:ext uri="{BB962C8B-B14F-4D97-AF65-F5344CB8AC3E}">
        <p14:creationId xmlns:p14="http://schemas.microsoft.com/office/powerpoint/2010/main" val="2134595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365125"/>
            <a:ext cx="10515600" cy="415925"/>
          </a:xfrm>
        </p:spPr>
        <p:txBody>
          <a:bodyPr>
            <a:normAutofit fontScale="90000"/>
          </a:bodyPr>
          <a:lstStyle/>
          <a:p>
            <a:pPr algn="ctr"/>
            <a:r>
              <a:rPr lang="ru-RU" sz="2800" b="1" dirty="0">
                <a:solidFill>
                  <a:srgbClr val="C00000"/>
                </a:solidFill>
              </a:rPr>
              <a:t>Порядок осуществления контроля</a:t>
            </a:r>
          </a:p>
        </p:txBody>
      </p:sp>
      <p:sp>
        <p:nvSpPr>
          <p:cNvPr id="20" name="Объект 19"/>
          <p:cNvSpPr>
            <a:spLocks noGrp="1"/>
          </p:cNvSpPr>
          <p:nvPr>
            <p:ph idx="1"/>
          </p:nvPr>
        </p:nvSpPr>
        <p:spPr>
          <a:xfrm>
            <a:off x="838199" y="781050"/>
            <a:ext cx="10926337" cy="5788192"/>
          </a:xfrm>
        </p:spPr>
        <p:txBody>
          <a:bodyPr anchor="t">
            <a:normAutofit lnSpcReduction="10000"/>
          </a:bodyPr>
          <a:lstStyle/>
          <a:p>
            <a:pPr marL="9525" indent="530225" algn="just">
              <a:buNone/>
            </a:pPr>
            <a:r>
              <a:rPr lang="ru-RU" dirty="0"/>
              <a:t>Порядок осуществления контроля за соответствием расходов лиц, замещающих государственные должности, и иных лиц их доходам определен: </a:t>
            </a:r>
          </a:p>
          <a:p>
            <a:pPr marL="9525" indent="530225" algn="just"/>
            <a:r>
              <a:rPr lang="ru-RU" dirty="0"/>
              <a:t>Федеральным законом от 03.12.2012 № 230-ФЗ, </a:t>
            </a:r>
          </a:p>
          <a:p>
            <a:pPr marL="9525" indent="530225" algn="just"/>
            <a:r>
              <a:rPr lang="ru-RU" dirty="0"/>
              <a:t>Постановлением Губернатора Приморского края от 26.07.2013 № 77-пг «О порядке предоставления сведений лицом, замещающим государственную должность Приморского края, муниципальную должность в Приморском крае на постоянной основе, должность государственной гражданской службы Приморского края и должность муниципальной службы в Приморском крае, о своих расходах, а также о расходах своих супруги (супруга) и несовершеннолетних детей и осуществления контроля за соответствием расходов указанного лица, расходов его супруги (супруга) и несовершеннолетних детей их доходам» (далее – Порядок)</a:t>
            </a:r>
          </a:p>
        </p:txBody>
      </p:sp>
    </p:spTree>
    <p:extLst>
      <p:ext uri="{BB962C8B-B14F-4D97-AF65-F5344CB8AC3E}">
        <p14:creationId xmlns:p14="http://schemas.microsoft.com/office/powerpoint/2010/main" val="4133930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Объект 19"/>
          <p:cNvSpPr>
            <a:spLocks noGrp="1"/>
          </p:cNvSpPr>
          <p:nvPr>
            <p:ph idx="1"/>
          </p:nvPr>
        </p:nvSpPr>
        <p:spPr>
          <a:xfrm>
            <a:off x="702527" y="245326"/>
            <a:ext cx="11128916" cy="6411951"/>
          </a:xfrm>
        </p:spPr>
        <p:txBody>
          <a:bodyPr anchor="t">
            <a:noAutofit/>
          </a:bodyPr>
          <a:lstStyle/>
          <a:p>
            <a:pPr marL="9525" indent="530225" algn="just">
              <a:buNone/>
            </a:pPr>
            <a:r>
              <a:rPr lang="ru-RU" sz="2600" dirty="0"/>
              <a:t>Основанием для принятия решения </a:t>
            </a:r>
            <a:r>
              <a:rPr lang="ru-RU" sz="2600" b="1" dirty="0"/>
              <a:t>о контроле </a:t>
            </a:r>
            <a:r>
              <a:rPr lang="ru-RU" sz="2600" dirty="0"/>
              <a:t>за расходами является достаточная информация о том, что произведенные в отчетный период расходы (сделка или сделки по приобретению земельного участка, другого объекта недвижимости, транспортного средства, ценных бумаг, акций (долей участия, паев в уставных (складочных) капиталах организаций) совершены на общую сумму, превышающую общий доход работника и его супруги (супруга) за три последних года, предшествующих отчетному периоду.</a:t>
            </a:r>
          </a:p>
          <a:p>
            <a:pPr marL="9525" lvl="0" indent="530225" algn="just">
              <a:buNone/>
            </a:pPr>
            <a:r>
              <a:rPr lang="ru-RU" sz="2600" dirty="0"/>
              <a:t>Указанная информация в письменном виде в установленном порядке может быть представлена:</a:t>
            </a:r>
          </a:p>
          <a:p>
            <a:pPr marL="9525" indent="530225" algn="just"/>
            <a:r>
              <a:rPr lang="ru-RU" sz="2600" dirty="0"/>
              <a:t>правоохранительными органами, иными государственными органами, органами местного самоуправления, работниками (сотрудниками) подразделений по профилактике коррупционных и иных правонарушений, а также должностными лицами </a:t>
            </a:r>
            <a:r>
              <a:rPr lang="ru-RU" sz="2600" dirty="0" err="1"/>
              <a:t>гос</a:t>
            </a:r>
            <a:r>
              <a:rPr lang="ru-RU" sz="2600" dirty="0"/>
              <a:t> органов, организаций, ответственными за профилактику коррупционных и иных правонарушений, должностными лицами иных государственных органов, органов местного самоуправления и т.д.</a:t>
            </a:r>
          </a:p>
        </p:txBody>
      </p:sp>
    </p:spTree>
    <p:extLst>
      <p:ext uri="{BB962C8B-B14F-4D97-AF65-F5344CB8AC3E}">
        <p14:creationId xmlns:p14="http://schemas.microsoft.com/office/powerpoint/2010/main" val="10997089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Объект 19"/>
          <p:cNvSpPr>
            <a:spLocks noGrp="1"/>
          </p:cNvSpPr>
          <p:nvPr>
            <p:ph idx="1"/>
          </p:nvPr>
        </p:nvSpPr>
        <p:spPr>
          <a:xfrm>
            <a:off x="838200" y="468351"/>
            <a:ext cx="10515600" cy="5708612"/>
          </a:xfrm>
        </p:spPr>
        <p:txBody>
          <a:bodyPr anchor="t">
            <a:noAutofit/>
          </a:bodyPr>
          <a:lstStyle/>
          <a:p>
            <a:pPr marL="0" indent="539750" algn="just"/>
            <a:r>
              <a:rPr lang="ru-RU" sz="2600" dirty="0"/>
              <a:t>постоянно действующими руководящими органами политических партий и зарегистрированных в соответствии с законом иных общероссийских общественных объединений, не являющихся политическими партиями;</a:t>
            </a:r>
          </a:p>
          <a:p>
            <a:pPr marL="0" lvl="0" indent="539750" algn="just"/>
            <a:r>
              <a:rPr lang="ru-RU" sz="2600" dirty="0"/>
              <a:t> Общественной палатой Российской Федерации;</a:t>
            </a:r>
          </a:p>
          <a:p>
            <a:pPr marL="0" lvl="0" indent="539750" algn="just"/>
            <a:r>
              <a:rPr lang="ru-RU" sz="2600" dirty="0"/>
              <a:t> общероссийскими средствами массовой информации.</a:t>
            </a:r>
          </a:p>
          <a:p>
            <a:pPr marL="0" indent="539750" algn="just">
              <a:buNone/>
            </a:pPr>
            <a:r>
              <a:rPr lang="ru-RU" sz="2600" dirty="0"/>
              <a:t>Анонимка не может служить основанием для осуществления контроля</a:t>
            </a:r>
          </a:p>
          <a:p>
            <a:pPr marL="0" indent="539750" algn="just">
              <a:buNone/>
            </a:pPr>
            <a:r>
              <a:rPr lang="ru-RU" sz="2600" dirty="0"/>
              <a:t>При наличии достаточной информации о превышении расходов над доходами уполномоченное должностное лицо инициирует в установленном порядке процедуру контроля за расходами. </a:t>
            </a:r>
          </a:p>
          <a:p>
            <a:pPr marL="0" indent="539750" algn="just">
              <a:buNone/>
            </a:pPr>
            <a:endParaRPr lang="ru-RU" sz="2600" dirty="0"/>
          </a:p>
          <a:p>
            <a:pPr marL="0" indent="539750" algn="just">
              <a:buNone/>
            </a:pPr>
            <a:r>
              <a:rPr lang="ru-RU" sz="2600" dirty="0"/>
              <a:t>Критерии достаточности нормативно не определены. </a:t>
            </a:r>
          </a:p>
        </p:txBody>
      </p:sp>
    </p:spTree>
    <p:extLst>
      <p:ext uri="{BB962C8B-B14F-4D97-AF65-F5344CB8AC3E}">
        <p14:creationId xmlns:p14="http://schemas.microsoft.com/office/powerpoint/2010/main" val="35932861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122664"/>
            <a:ext cx="10515600" cy="669074"/>
          </a:xfrm>
        </p:spPr>
        <p:txBody>
          <a:bodyPr>
            <a:normAutofit/>
          </a:bodyPr>
          <a:lstStyle/>
          <a:p>
            <a:pPr algn="ctr"/>
            <a:r>
              <a:rPr lang="ru-RU" sz="2800" b="1" dirty="0">
                <a:solidFill>
                  <a:srgbClr val="C00000"/>
                </a:solidFill>
              </a:rPr>
              <a:t>Кто может принять решение о проведении проверки</a:t>
            </a:r>
          </a:p>
        </p:txBody>
      </p:sp>
      <p:sp>
        <p:nvSpPr>
          <p:cNvPr id="20" name="Объект 19"/>
          <p:cNvSpPr>
            <a:spLocks noGrp="1"/>
          </p:cNvSpPr>
          <p:nvPr>
            <p:ph idx="1"/>
          </p:nvPr>
        </p:nvSpPr>
        <p:spPr>
          <a:xfrm>
            <a:off x="524107" y="791738"/>
            <a:ext cx="11474605" cy="5777504"/>
          </a:xfrm>
        </p:spPr>
        <p:txBody>
          <a:bodyPr anchor="t">
            <a:noAutofit/>
          </a:bodyPr>
          <a:lstStyle/>
          <a:p>
            <a:pPr marL="0" indent="496888" algn="just"/>
            <a:r>
              <a:rPr lang="ru-RU" b="1" dirty="0">
                <a:solidFill>
                  <a:srgbClr val="C00000"/>
                </a:solidFill>
              </a:rPr>
              <a:t>Президент  РФ </a:t>
            </a:r>
            <a:r>
              <a:rPr lang="ru-RU" dirty="0">
                <a:solidFill>
                  <a:srgbClr val="C00000"/>
                </a:solidFill>
              </a:rPr>
              <a:t>- </a:t>
            </a:r>
            <a:r>
              <a:rPr lang="ru-RU" dirty="0"/>
              <a:t>в отношении отдельной категории лиц </a:t>
            </a:r>
          </a:p>
          <a:p>
            <a:pPr marL="0" indent="496888" algn="just"/>
            <a:r>
              <a:rPr lang="ru-RU" b="1" dirty="0">
                <a:solidFill>
                  <a:srgbClr val="C00000"/>
                </a:solidFill>
              </a:rPr>
              <a:t>руководитель федерального государственного органа либо уполномоченное им должностное лицо</a:t>
            </a:r>
            <a:r>
              <a:rPr lang="ru-RU" b="1" dirty="0"/>
              <a:t> </a:t>
            </a:r>
            <a:r>
              <a:rPr lang="ru-RU" dirty="0"/>
              <a:t>(в отношении федеральных государственных служащих), </a:t>
            </a:r>
          </a:p>
          <a:p>
            <a:pPr marL="0" indent="496888" algn="just"/>
            <a:r>
              <a:rPr lang="ru-RU" b="1" dirty="0">
                <a:solidFill>
                  <a:srgbClr val="C00000"/>
                </a:solidFill>
              </a:rPr>
              <a:t>высшее должностное лицо субъекта Российской Федерации </a:t>
            </a:r>
            <a:r>
              <a:rPr lang="ru-RU" dirty="0"/>
              <a:t>(в отношении государственных гражданских служащих субъекта, муниципальных служащих, лиц, замещающих муниципальные должности) </a:t>
            </a:r>
          </a:p>
          <a:p>
            <a:pPr marL="0" indent="496888" algn="just">
              <a:buNone/>
            </a:pPr>
            <a:r>
              <a:rPr lang="ru-RU" dirty="0"/>
              <a:t>Решение </a:t>
            </a:r>
            <a:r>
              <a:rPr lang="ru-RU" b="1" dirty="0">
                <a:solidFill>
                  <a:srgbClr val="C00000"/>
                </a:solidFill>
              </a:rPr>
              <a:t>принимается отдельно в отношении каждого лица </a:t>
            </a:r>
            <a:r>
              <a:rPr lang="ru-RU" dirty="0"/>
              <a:t>и оформляется в письменной форме. </a:t>
            </a:r>
          </a:p>
        </p:txBody>
      </p:sp>
    </p:spTree>
    <p:extLst>
      <p:ext uri="{BB962C8B-B14F-4D97-AF65-F5344CB8AC3E}">
        <p14:creationId xmlns:p14="http://schemas.microsoft.com/office/powerpoint/2010/main" val="42334902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365126"/>
            <a:ext cx="10515600" cy="934286"/>
          </a:xfrm>
        </p:spPr>
        <p:txBody>
          <a:bodyPr>
            <a:noAutofit/>
          </a:bodyPr>
          <a:lstStyle/>
          <a:p>
            <a:pPr algn="ctr"/>
            <a:r>
              <a:rPr lang="ru-RU" sz="2800" b="1" dirty="0">
                <a:solidFill>
                  <a:srgbClr val="C00000"/>
                </a:solidFill>
              </a:rPr>
              <a:t>Контроль за расходами</a:t>
            </a:r>
            <a:br>
              <a:rPr lang="ru-RU" sz="2800" b="1" dirty="0">
                <a:solidFill>
                  <a:srgbClr val="C00000"/>
                </a:solidFill>
              </a:rPr>
            </a:br>
            <a:r>
              <a:rPr lang="ru-RU" sz="2800" b="1" dirty="0"/>
              <a:t>проводится например кадровой службой Администрации Приморского края</a:t>
            </a:r>
            <a:endParaRPr lang="ru-RU" sz="2800" b="1" dirty="0">
              <a:solidFill>
                <a:srgbClr val="C00000"/>
              </a:solidFill>
            </a:endParaRPr>
          </a:p>
        </p:txBody>
      </p:sp>
      <p:sp>
        <p:nvSpPr>
          <p:cNvPr id="20" name="Объект 19"/>
          <p:cNvSpPr>
            <a:spLocks noGrp="1"/>
          </p:cNvSpPr>
          <p:nvPr>
            <p:ph sz="half" idx="1"/>
          </p:nvPr>
        </p:nvSpPr>
        <p:spPr>
          <a:xfrm>
            <a:off x="838200" y="1467854"/>
            <a:ext cx="10748211" cy="4981072"/>
          </a:xfrm>
        </p:spPr>
        <p:txBody>
          <a:bodyPr anchor="ctr">
            <a:noAutofit/>
          </a:bodyPr>
          <a:lstStyle/>
          <a:p>
            <a:pPr marL="0" indent="0">
              <a:buNone/>
            </a:pPr>
            <a:r>
              <a:rPr lang="ru-RU" sz="2400" dirty="0"/>
              <a:t>и включает в себя на первом этапе:</a:t>
            </a:r>
          </a:p>
          <a:p>
            <a:pPr marL="0" indent="0">
              <a:buNone/>
            </a:pPr>
            <a:r>
              <a:rPr lang="ru-RU" sz="2400" dirty="0"/>
              <a:t>1) </a:t>
            </a:r>
            <a:r>
              <a:rPr lang="ru-RU" sz="2400" b="1" dirty="0">
                <a:solidFill>
                  <a:srgbClr val="C00000"/>
                </a:solidFill>
              </a:rPr>
              <a:t>истребование от лица сведений:</a:t>
            </a:r>
          </a:p>
          <a:p>
            <a:pPr marL="0" indent="0" algn="just">
              <a:buNone/>
            </a:pPr>
            <a:r>
              <a:rPr lang="ru-RU" sz="2400" dirty="0"/>
              <a:t>а) о его расходах, а также о расходах его супруги (супруга) и несовершеннолетних детей по каждой сделке по приобретению земельного участка, другого объекта недвижимости, транспортного средства, ценных бумаг, акций, совершенной им, его супругой (супругом) и (или) несовершеннолетними детьми в течение отчетного периода, если общая сумма таких сделок превышает общий доход данного лица и его супруги (супруга) за три последних года, предшествующих отчетному периоду;</a:t>
            </a:r>
          </a:p>
          <a:p>
            <a:pPr marL="0" indent="0" algn="just">
              <a:buNone/>
            </a:pPr>
            <a:r>
              <a:rPr lang="ru-RU" sz="2400" dirty="0"/>
              <a:t>б) об источниках получения средств, за счет которых совершена такая сделка;</a:t>
            </a:r>
          </a:p>
          <a:p>
            <a:pPr marL="0" indent="0" algn="just">
              <a:buNone/>
            </a:pPr>
            <a:r>
              <a:rPr lang="ru-RU" sz="2400" b="1" dirty="0">
                <a:solidFill>
                  <a:srgbClr val="C00000"/>
                </a:solidFill>
              </a:rPr>
              <a:t>Предоставление таких сведений и подтверждающих материалов</a:t>
            </a:r>
            <a:r>
              <a:rPr lang="ru-RU" sz="2400" dirty="0"/>
              <a:t> в силу ч. 1 ст. 9 Федерального закона от 03.12.2012 № 230-ФЗ </a:t>
            </a:r>
            <a:r>
              <a:rPr lang="ru-RU" sz="2400" b="1" dirty="0">
                <a:solidFill>
                  <a:srgbClr val="C00000"/>
                </a:solidFill>
              </a:rPr>
              <a:t>является обязанностью </a:t>
            </a:r>
            <a:r>
              <a:rPr lang="ru-RU" sz="2400" dirty="0"/>
              <a:t>лица, в отношении которого осуществляется контроль за расходами.</a:t>
            </a:r>
          </a:p>
        </p:txBody>
      </p:sp>
    </p:spTree>
    <p:extLst>
      <p:ext uri="{BB962C8B-B14F-4D97-AF65-F5344CB8AC3E}">
        <p14:creationId xmlns:p14="http://schemas.microsoft.com/office/powerpoint/2010/main" val="35175947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Объект 19"/>
          <p:cNvSpPr>
            <a:spLocks noGrp="1"/>
          </p:cNvSpPr>
          <p:nvPr>
            <p:ph sz="half" idx="1"/>
          </p:nvPr>
        </p:nvSpPr>
        <p:spPr>
          <a:xfrm>
            <a:off x="434898" y="1"/>
            <a:ext cx="11619570" cy="6858000"/>
          </a:xfrm>
        </p:spPr>
        <p:txBody>
          <a:bodyPr anchor="t">
            <a:noAutofit/>
          </a:bodyPr>
          <a:lstStyle/>
          <a:p>
            <a:pPr marL="0" indent="584200" algn="just">
              <a:buNone/>
            </a:pPr>
            <a:r>
              <a:rPr lang="ru-RU" sz="2400" dirty="0"/>
              <a:t>2) </a:t>
            </a:r>
            <a:r>
              <a:rPr lang="ru-RU" sz="2400" b="1" dirty="0">
                <a:solidFill>
                  <a:srgbClr val="C00000"/>
                </a:solidFill>
              </a:rPr>
              <a:t>проверку достоверности и полноты сведений, представленных лицом в кадровую службу, а также сведений о расходах представленных в ходе осуществления контроля</a:t>
            </a:r>
          </a:p>
          <a:p>
            <a:pPr marL="0" indent="584200" algn="just">
              <a:buNone/>
            </a:pPr>
            <a:r>
              <a:rPr lang="ru-RU" sz="2400" b="1" dirty="0"/>
              <a:t>Задачей второго этапа контроля является проверка указанных сведений, установление достоверности произведенных расходов (предмет, стороны, сумма сделки), а также достоверности сведений об источниках получения средств, за счет которых совершена сделка. </a:t>
            </a:r>
          </a:p>
          <a:p>
            <a:pPr marL="0" indent="584200" algn="just">
              <a:buNone/>
            </a:pPr>
            <a:r>
              <a:rPr lang="ru-RU" sz="2400" dirty="0"/>
              <a:t>3) </a:t>
            </a:r>
            <a:r>
              <a:rPr lang="ru-RU" sz="2400" b="1" dirty="0">
                <a:solidFill>
                  <a:srgbClr val="C00000"/>
                </a:solidFill>
              </a:rPr>
              <a:t>определение соответствия расходов данного лица, а также расходов его супруги (супруга) и несовершеннолетних детей по каждой сделке по приобретению земельного участка, другого объекта недвижимости, транспортных средств, ценных бумаг, акций (долей участия, паев в уставных (складочных) капиталах организаций) их общему доходу</a:t>
            </a:r>
          </a:p>
          <a:p>
            <a:pPr marL="0" indent="584200" algn="just">
              <a:buNone/>
            </a:pPr>
            <a:r>
              <a:rPr lang="ru-RU" sz="2400" b="1" dirty="0"/>
              <a:t>В ходе третьего этапа проводится анализ материалов, собранных в ходе осуществления контроля, и определяется соответствие расходов доходам лица</a:t>
            </a:r>
          </a:p>
          <a:p>
            <a:pPr marL="0" indent="584200" algn="just">
              <a:buNone/>
            </a:pPr>
            <a:r>
              <a:rPr lang="ru-RU" sz="2400" dirty="0"/>
              <a:t>Проводить отдельную проверку достоверности и полноты сведений о доходах не нужно, поскольку в ходе процедуры контроля за расходами проверочные мероприятия в  данной части являются одним из этапов контроля соответствии (несоответствии) расходов лица его доходам (п. 2 ч. 4 ст. 4 Закона № 230-ФЗ), принятия отдельного решения о проведении антикоррупционной проверки не требуется.</a:t>
            </a:r>
          </a:p>
        </p:txBody>
      </p:sp>
    </p:spTree>
    <p:extLst>
      <p:ext uri="{BB962C8B-B14F-4D97-AF65-F5344CB8AC3E}">
        <p14:creationId xmlns:p14="http://schemas.microsoft.com/office/powerpoint/2010/main" val="11718519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365126"/>
            <a:ext cx="10515600" cy="471215"/>
          </a:xfrm>
        </p:spPr>
        <p:txBody>
          <a:bodyPr>
            <a:noAutofit/>
          </a:bodyPr>
          <a:lstStyle/>
          <a:p>
            <a:pPr algn="ctr"/>
            <a:r>
              <a:rPr lang="ru-RU" sz="2800" b="1" dirty="0">
                <a:solidFill>
                  <a:srgbClr val="C00000"/>
                </a:solidFill>
              </a:rPr>
              <a:t>Права и обязанности лица, осуществлявшего контроль</a:t>
            </a:r>
          </a:p>
        </p:txBody>
      </p:sp>
      <p:sp>
        <p:nvSpPr>
          <p:cNvPr id="20" name="Объект 19"/>
          <p:cNvSpPr>
            <a:spLocks noGrp="1"/>
          </p:cNvSpPr>
          <p:nvPr>
            <p:ph sz="half" idx="1"/>
          </p:nvPr>
        </p:nvSpPr>
        <p:spPr>
          <a:xfrm>
            <a:off x="524107" y="836341"/>
            <a:ext cx="11429999" cy="6021659"/>
          </a:xfrm>
        </p:spPr>
        <p:txBody>
          <a:bodyPr anchor="t">
            <a:noAutofit/>
          </a:bodyPr>
          <a:lstStyle/>
          <a:p>
            <a:pPr marL="0" indent="539750" algn="just">
              <a:buNone/>
            </a:pPr>
            <a:r>
              <a:rPr lang="ru-RU" sz="2400" b="1" dirty="0">
                <a:solidFill>
                  <a:srgbClr val="C00000"/>
                </a:solidFill>
              </a:rPr>
              <a:t>Обязанности:</a:t>
            </a:r>
          </a:p>
          <a:p>
            <a:pPr marL="0" indent="539750" algn="just"/>
            <a:r>
              <a:rPr lang="ru-RU" sz="2400" dirty="0"/>
              <a:t>истребовать от проверяемого лица сведений </a:t>
            </a:r>
          </a:p>
          <a:p>
            <a:pPr marL="0" indent="539750" algn="just"/>
            <a:r>
              <a:rPr lang="ru-RU" sz="2400" dirty="0"/>
              <a:t>провести беседу с лицом в случае поступления от него ходатайства</a:t>
            </a:r>
          </a:p>
          <a:p>
            <a:pPr marL="0" indent="539750" algn="just">
              <a:buNone/>
            </a:pPr>
            <a:r>
              <a:rPr lang="ru-RU" sz="2400" b="1" dirty="0">
                <a:solidFill>
                  <a:srgbClr val="C00000"/>
                </a:solidFill>
              </a:rPr>
              <a:t>Права:</a:t>
            </a:r>
          </a:p>
          <a:p>
            <a:pPr marL="0" lvl="0" indent="539750" algn="just"/>
            <a:r>
              <a:rPr lang="ru-RU" sz="2400" dirty="0"/>
              <a:t> проведение по своей инициативе беседы с контролируемым лицом</a:t>
            </a:r>
          </a:p>
          <a:p>
            <a:pPr marL="0" lvl="0" indent="539750" algn="just"/>
            <a:r>
              <a:rPr lang="ru-RU" sz="2400" dirty="0"/>
              <a:t> изучение поступивших от данного лица дополнительных материалов</a:t>
            </a:r>
          </a:p>
          <a:p>
            <a:pPr marL="0" lvl="0" indent="539750" algn="just"/>
            <a:r>
              <a:rPr lang="ru-RU" sz="2400" dirty="0"/>
              <a:t> получение от данного лица пояснений по представленным им сведениям и материалам</a:t>
            </a:r>
          </a:p>
          <a:p>
            <a:pPr marL="0" lvl="0" indent="539750" algn="just"/>
            <a:r>
              <a:rPr lang="ru-RU" sz="2400" dirty="0"/>
              <a:t> направление в установленном порядке запросов </a:t>
            </a:r>
          </a:p>
          <a:p>
            <a:pPr marL="0" lvl="0" indent="539750" algn="just"/>
            <a:r>
              <a:rPr lang="ru-RU" sz="2400" dirty="0"/>
              <a:t>наведение справок у физ. лиц и получение от них с их согласия информации</a:t>
            </a:r>
          </a:p>
          <a:p>
            <a:pPr marL="0" lvl="0" indent="539750" algn="just">
              <a:buNone/>
            </a:pPr>
            <a:r>
              <a:rPr lang="ru-RU" sz="2400" dirty="0"/>
              <a:t>С учетом положений Указа Президента Российской Федерации от 21.09.2009  № 1065 контроль за расходами осуществляется в срок, не превышающий </a:t>
            </a:r>
            <a:r>
              <a:rPr lang="ru-RU" sz="2400" b="1" dirty="0">
                <a:solidFill>
                  <a:srgbClr val="C00000"/>
                </a:solidFill>
              </a:rPr>
              <a:t>60 дней</a:t>
            </a:r>
            <a:r>
              <a:rPr lang="ru-RU" sz="2400" dirty="0"/>
              <a:t> со дня принятия решения о его проведении. Срок осуществления такого контроля может быть продлен до </a:t>
            </a:r>
            <a:r>
              <a:rPr lang="ru-RU" sz="2400" b="1" dirty="0">
                <a:solidFill>
                  <a:srgbClr val="C00000"/>
                </a:solidFill>
              </a:rPr>
              <a:t>90 дней </a:t>
            </a:r>
            <a:r>
              <a:rPr lang="ru-RU" sz="2400" dirty="0"/>
              <a:t>лицом, принявшим решение о ее проведении</a:t>
            </a:r>
          </a:p>
        </p:txBody>
      </p:sp>
    </p:spTree>
    <p:extLst>
      <p:ext uri="{BB962C8B-B14F-4D97-AF65-F5344CB8AC3E}">
        <p14:creationId xmlns:p14="http://schemas.microsoft.com/office/powerpoint/2010/main" val="19830718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24346" y="0"/>
            <a:ext cx="10515600" cy="591015"/>
          </a:xfrm>
        </p:spPr>
        <p:txBody>
          <a:bodyPr>
            <a:noAutofit/>
          </a:bodyPr>
          <a:lstStyle/>
          <a:p>
            <a:pPr algn="ctr"/>
            <a:r>
              <a:rPr lang="ru-RU" sz="2800" b="1" dirty="0">
                <a:solidFill>
                  <a:srgbClr val="C00000"/>
                </a:solidFill>
              </a:rPr>
              <a:t>Контроль за расходами</a:t>
            </a:r>
          </a:p>
        </p:txBody>
      </p:sp>
      <p:sp>
        <p:nvSpPr>
          <p:cNvPr id="20" name="Объект 19"/>
          <p:cNvSpPr>
            <a:spLocks noGrp="1"/>
          </p:cNvSpPr>
          <p:nvPr>
            <p:ph sz="half" idx="1"/>
          </p:nvPr>
        </p:nvSpPr>
        <p:spPr>
          <a:xfrm>
            <a:off x="501805" y="591015"/>
            <a:ext cx="11418849" cy="6066263"/>
          </a:xfrm>
        </p:spPr>
        <p:txBody>
          <a:bodyPr anchor="t">
            <a:noAutofit/>
          </a:bodyPr>
          <a:lstStyle/>
          <a:p>
            <a:pPr marL="0" indent="0">
              <a:buNone/>
            </a:pPr>
            <a:r>
              <a:rPr lang="ru-RU" sz="2200" dirty="0"/>
              <a:t>Подразделения (должностные лица) по профилактике коррупционных и иных правонарушений обеспечивают:</a:t>
            </a:r>
          </a:p>
          <a:p>
            <a:r>
              <a:rPr lang="ru-RU" sz="2200" dirty="0"/>
              <a:t>уведомление в письменной форме работника о начале в отношении его проверки — в течение 2 рабочих дней со дня принятия решения о начале проверки</a:t>
            </a:r>
          </a:p>
          <a:p>
            <a:r>
              <a:rPr lang="ru-RU" sz="2200" dirty="0"/>
              <a:t>информирование работника в случае его обращения о том, какие представляемые им сведения подлежат проверке, в течение 7 рабочих дней со дня обращения, а при наличии уважительной причины - в срок, согласованный с работником</a:t>
            </a:r>
          </a:p>
          <a:p>
            <a:r>
              <a:rPr lang="ru-RU" sz="2200" dirty="0"/>
              <a:t>ознакомление работника с результатами проверки</a:t>
            </a:r>
          </a:p>
          <a:p>
            <a:pPr marL="0" indent="0">
              <a:buNone/>
            </a:pPr>
            <a:r>
              <a:rPr lang="ru-RU" sz="2200" dirty="0"/>
              <a:t>Лицо, в отношении которого проводится проверка, вправе: </a:t>
            </a:r>
          </a:p>
          <a:p>
            <a:r>
              <a:rPr lang="ru-RU" sz="2200" dirty="0"/>
              <a:t>давать пояснения в письменной форме в ходе проверки, а также по ее результатам</a:t>
            </a:r>
          </a:p>
          <a:p>
            <a:r>
              <a:rPr lang="ru-RU" sz="2200" dirty="0"/>
              <a:t>представлять дополнительные материалы и давать по ним пояснения в письменной форме</a:t>
            </a:r>
          </a:p>
          <a:p>
            <a:pPr marL="0" indent="0">
              <a:buNone/>
            </a:pPr>
            <a:r>
              <a:rPr lang="ru-RU" sz="2200" dirty="0"/>
              <a:t>Доклад о результатах осуществления контроля за расходами работника, а также за расходами его супруги (супруга) и несовершеннолетних детей представляется в виде докладной записки подразделением (должностным лицом), ответственными за профилактику коррупционных и иных правонарушений, лицу, принявшему решение об осуществлении контроля за расходами.</a:t>
            </a:r>
          </a:p>
        </p:txBody>
      </p:sp>
    </p:spTree>
    <p:extLst>
      <p:ext uri="{BB962C8B-B14F-4D97-AF65-F5344CB8AC3E}">
        <p14:creationId xmlns:p14="http://schemas.microsoft.com/office/powerpoint/2010/main" val="17296751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365125"/>
            <a:ext cx="10515600" cy="828055"/>
          </a:xfrm>
        </p:spPr>
        <p:txBody>
          <a:bodyPr>
            <a:noAutofit/>
          </a:bodyPr>
          <a:lstStyle/>
          <a:p>
            <a:pPr algn="ctr"/>
            <a:r>
              <a:rPr lang="ru-RU" sz="2800" b="1" dirty="0">
                <a:solidFill>
                  <a:srgbClr val="C00000"/>
                </a:solidFill>
              </a:rPr>
              <a:t>Реализация результатов, полученных в ходе осуществления контроля за расходами</a:t>
            </a:r>
          </a:p>
        </p:txBody>
      </p:sp>
      <p:sp>
        <p:nvSpPr>
          <p:cNvPr id="20" name="Объект 19"/>
          <p:cNvSpPr>
            <a:spLocks noGrp="1"/>
          </p:cNvSpPr>
          <p:nvPr>
            <p:ph idx="1"/>
          </p:nvPr>
        </p:nvSpPr>
        <p:spPr>
          <a:xfrm>
            <a:off x="379141" y="1193180"/>
            <a:ext cx="11331077" cy="5419493"/>
          </a:xfrm>
        </p:spPr>
        <p:txBody>
          <a:bodyPr numCol="2" anchor="t">
            <a:noAutofit/>
          </a:bodyPr>
          <a:lstStyle/>
          <a:p>
            <a:pPr marL="0" indent="539750" algn="just">
              <a:buNone/>
            </a:pPr>
            <a:r>
              <a:rPr lang="ru-RU" sz="2600" b="1" dirty="0"/>
              <a:t>Результаты, полученные в ходе осуществления контроля за расходами </a:t>
            </a:r>
            <a:r>
              <a:rPr lang="ru-RU" sz="2600" dirty="0"/>
              <a:t>лица, замещающего государственную должность (иного лица), а также за расходами его супруги (супруга) и несовершеннолетних детей, </a:t>
            </a:r>
            <a:r>
              <a:rPr lang="ru-RU" sz="2600" b="1" dirty="0"/>
              <a:t>могут быть рассмотрены на заседании соответствующей комиссии </a:t>
            </a:r>
            <a:r>
              <a:rPr lang="ru-RU" sz="2600" dirty="0"/>
              <a:t>по соблюдению требований к служебному поведению и урегулированию конфликта интересов по предложению лица, принявшего решение об осуществлении контроля за расходами.</a:t>
            </a:r>
          </a:p>
          <a:p>
            <a:pPr marL="142875" indent="0" algn="just">
              <a:buNone/>
            </a:pPr>
            <a:r>
              <a:rPr lang="ru-RU" sz="2600" dirty="0"/>
              <a:t>      Комиссия в свою очередь   принимает одно из следующих  решений: </a:t>
            </a:r>
          </a:p>
          <a:p>
            <a:pPr lvl="0" algn="just"/>
            <a:r>
              <a:rPr lang="ru-RU" sz="2600" dirty="0"/>
              <a:t> признать, что сведения о расходах, представленные лицом, являются достоверными и полными</a:t>
            </a:r>
          </a:p>
          <a:p>
            <a:pPr algn="just"/>
            <a:r>
              <a:rPr lang="ru-RU" sz="2600" dirty="0"/>
              <a:t>признать, что сведения о расходах, представленные лицом, являются недостоверными и (или) неполными.      	В этом случае комиссия рекомендует руководителю применить к служащему конкретную меру ответственности</a:t>
            </a:r>
          </a:p>
        </p:txBody>
      </p:sp>
    </p:spTree>
    <p:extLst>
      <p:ext uri="{BB962C8B-B14F-4D97-AF65-F5344CB8AC3E}">
        <p14:creationId xmlns:p14="http://schemas.microsoft.com/office/powerpoint/2010/main" val="42392813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24346" y="1"/>
            <a:ext cx="10515600" cy="892098"/>
          </a:xfrm>
        </p:spPr>
        <p:txBody>
          <a:bodyPr>
            <a:noAutofit/>
          </a:bodyPr>
          <a:lstStyle/>
          <a:p>
            <a:pPr algn="ctr"/>
            <a:r>
              <a:rPr lang="ru-RU" sz="2800" b="1" dirty="0">
                <a:solidFill>
                  <a:srgbClr val="C00000"/>
                </a:solidFill>
              </a:rPr>
              <a:t>Реализация результатов, полученных в ходе осуществления контроля за расходами</a:t>
            </a:r>
          </a:p>
        </p:txBody>
      </p:sp>
      <p:sp>
        <p:nvSpPr>
          <p:cNvPr id="20" name="Объект 19"/>
          <p:cNvSpPr>
            <a:spLocks noGrp="1"/>
          </p:cNvSpPr>
          <p:nvPr>
            <p:ph idx="1"/>
          </p:nvPr>
        </p:nvSpPr>
        <p:spPr>
          <a:xfrm>
            <a:off x="490654" y="892099"/>
            <a:ext cx="11385395" cy="5675969"/>
          </a:xfrm>
        </p:spPr>
        <p:txBody>
          <a:bodyPr numCol="1" anchor="t">
            <a:noAutofit/>
          </a:bodyPr>
          <a:lstStyle/>
          <a:p>
            <a:pPr marL="0" indent="539750" algn="just">
              <a:buNone/>
            </a:pPr>
            <a:r>
              <a:rPr lang="ru-RU" dirty="0"/>
              <a:t>В соответствии с положениями подпункта 8 п. 2 ст. 235 ГК РФ имущество, в отношении которого не представлены в соответствии с законодательством РФ о противодействии коррупции доказательства его приобретения на законные доходы, по решению суда подлежит обращению в доход Российской Федерации</a:t>
            </a:r>
          </a:p>
          <a:p>
            <a:pPr marL="9525" indent="354013" algn="just">
              <a:buNone/>
            </a:pPr>
            <a:r>
              <a:rPr lang="ru-RU" dirty="0"/>
              <a:t>В связи с этим при получении в ходе осуществления контроля за расходами данных, свидетельствующих о несоответствии расходов служащего, а также расходов его супруги (супруга) и несовершеннолетних детей доходу данного лица и его супруги, в рамках реализации полномочий, предусмотренных ст. 17 Закона № 230-Ф3, необходимо рассматривать вопрос о направлении материалов контроля за расходами в органы прокуратуры Российской Федерации </a:t>
            </a:r>
            <a:r>
              <a:rPr lang="ru-RU" b="1" dirty="0">
                <a:solidFill>
                  <a:srgbClr val="C00000"/>
                </a:solidFill>
              </a:rPr>
              <a:t>для обращении в доход Российской Федерации имущества в связи с отсутствием доказательств его приобретения на законные доходы</a:t>
            </a:r>
            <a:endParaRPr lang="ru-RU" dirty="0"/>
          </a:p>
        </p:txBody>
      </p:sp>
    </p:spTree>
    <p:extLst>
      <p:ext uri="{BB962C8B-B14F-4D97-AF65-F5344CB8AC3E}">
        <p14:creationId xmlns:p14="http://schemas.microsoft.com/office/powerpoint/2010/main" val="1663935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9788" y="196772"/>
            <a:ext cx="10515600" cy="521686"/>
          </a:xfrm>
        </p:spPr>
        <p:txBody>
          <a:bodyPr anchor="t">
            <a:noAutofit/>
          </a:bodyPr>
          <a:lstStyle/>
          <a:p>
            <a:pPr algn="ctr"/>
            <a:r>
              <a:rPr lang="ru-RU" sz="2800" b="1" dirty="0">
                <a:solidFill>
                  <a:srgbClr val="C00000"/>
                </a:solidFill>
              </a:rPr>
              <a:t>НПА, регулирующие проведение антикоррупционных проверок</a:t>
            </a:r>
          </a:p>
        </p:txBody>
      </p:sp>
      <p:sp>
        <p:nvSpPr>
          <p:cNvPr id="5" name="Текст 4"/>
          <p:cNvSpPr>
            <a:spLocks noGrp="1"/>
          </p:cNvSpPr>
          <p:nvPr>
            <p:ph type="body" idx="1"/>
          </p:nvPr>
        </p:nvSpPr>
        <p:spPr>
          <a:xfrm>
            <a:off x="862937" y="718458"/>
            <a:ext cx="10932823" cy="822959"/>
          </a:xfrm>
        </p:spPr>
        <p:txBody>
          <a:bodyPr>
            <a:normAutofit lnSpcReduction="10000"/>
          </a:bodyPr>
          <a:lstStyle/>
          <a:p>
            <a:r>
              <a:rPr lang="ru-RU" sz="2800" dirty="0"/>
              <a:t>Применительно к Приморскому краю проведение таких проверок регулируется следующими нормативными правовыми актами:</a:t>
            </a:r>
          </a:p>
        </p:txBody>
      </p:sp>
      <p:sp>
        <p:nvSpPr>
          <p:cNvPr id="20" name="Объект 19"/>
          <p:cNvSpPr>
            <a:spLocks noGrp="1"/>
          </p:cNvSpPr>
          <p:nvPr>
            <p:ph sz="half" idx="2"/>
          </p:nvPr>
        </p:nvSpPr>
        <p:spPr>
          <a:xfrm>
            <a:off x="195944" y="1541417"/>
            <a:ext cx="6057280" cy="5119813"/>
          </a:xfrm>
        </p:spPr>
        <p:txBody>
          <a:bodyPr anchor="t">
            <a:noAutofit/>
          </a:bodyPr>
          <a:lstStyle/>
          <a:p>
            <a:pPr marL="12700" lvl="0" indent="530225" algn="just">
              <a:buFont typeface="+mj-lt"/>
              <a:buAutoNum type="arabicPeriod"/>
            </a:pPr>
            <a:r>
              <a:rPr lang="ru-RU" sz="1700" dirty="0"/>
              <a:t>Закон ПК от 25.05.2017 № 122-КЗ «О порядке представления гражданами, претендующими на замещение должности главы местной администрации по контракту, муниципальной должности, лицами, замещающими указанные должности, сведений о доходах, расходах, об имуществе и обязательствах имущественного характера, проверки достоверности и полноты указанных сведений»</a:t>
            </a:r>
          </a:p>
          <a:p>
            <a:pPr marL="12700" lvl="0" indent="530225" algn="just">
              <a:buFont typeface="+mj-lt"/>
              <a:buAutoNum type="arabicPeriod"/>
            </a:pPr>
            <a:r>
              <a:rPr lang="ru-RU" sz="1700" dirty="0"/>
              <a:t>Постановление Губернатора ПК от 21.05.2010 № 54-пг «Об утверждении Положения о проверке достоверности и полноты сведений, представленных гражданами, претендующими на замещение гос. должностей ПК, и лицами, замещающими гос. должности ПК, и соблюдения ограничений лицами, замещающими государственные должности ПК»</a:t>
            </a:r>
          </a:p>
          <a:p>
            <a:pPr marL="12700" lvl="0" indent="530225" algn="just">
              <a:buFont typeface="+mj-lt"/>
              <a:buAutoNum type="arabicPeriod"/>
            </a:pPr>
            <a:r>
              <a:rPr lang="ru-RU" sz="1700" dirty="0"/>
              <a:t>Постановление Губернатора ПК от 11.05.2010 № 47-пг «О проверке достоверности и полноты сведений, представленных гражданами, претендующими на замещение должностей государственной гражданской службы ПК, и гос. гражданскими служащими ПК, и соблюдения гос. гражданскими служащими ПК требований к служебному поведению»</a:t>
            </a:r>
          </a:p>
        </p:txBody>
      </p:sp>
      <p:sp>
        <p:nvSpPr>
          <p:cNvPr id="8" name="Содержимое 7"/>
          <p:cNvSpPr>
            <a:spLocks noGrp="1"/>
          </p:cNvSpPr>
          <p:nvPr>
            <p:ph sz="quarter" idx="4"/>
          </p:nvPr>
        </p:nvSpPr>
        <p:spPr>
          <a:xfrm>
            <a:off x="6253222" y="1541418"/>
            <a:ext cx="5742833" cy="5119810"/>
          </a:xfrm>
        </p:spPr>
        <p:txBody>
          <a:bodyPr>
            <a:noAutofit/>
          </a:bodyPr>
          <a:lstStyle/>
          <a:p>
            <a:pPr marL="12700" lvl="0" indent="388938" algn="just">
              <a:lnSpc>
                <a:spcPct val="70000"/>
              </a:lnSpc>
              <a:buFont typeface="+mj-lt"/>
              <a:buAutoNum type="arabicPeriod" startAt="4"/>
            </a:pPr>
            <a:r>
              <a:rPr lang="ru-RU" sz="1800" dirty="0"/>
              <a:t>Постановление Губернатора Приморского края от 10.07.2012 № 49-пг «Об утверждении Положения о проверке достоверности и полноты сведений о доходах, об имуществе и обязательствах имущественного характера, представленных гражданами, претендующими на замещение должностей муниципальной службы, муниципальными служащими, замещающими указанные должности, достоверности и полноты сведений, представленных гражданами при поступлении на муниципальную службу в соответствии с нормативными правовыми актами Российской Федерации, соблюдения муниципальными служащими ограничений и запретов, требований о предотвращении или об урегулировании конфликта интересов, исполнения ими обязанностей, установленных в целях противодействия коррупции»</a:t>
            </a:r>
          </a:p>
          <a:p>
            <a:pPr marL="12700" lvl="0" indent="388938" algn="just">
              <a:lnSpc>
                <a:spcPct val="70000"/>
              </a:lnSpc>
              <a:buFont typeface="+mj-lt"/>
              <a:buAutoNum type="arabicPeriod" startAt="4"/>
            </a:pPr>
            <a:r>
              <a:rPr lang="ru-RU" sz="1800" dirty="0"/>
              <a:t>Постановление Губернатора Приморского края от 29.03.2013 № 47-пг «Об утверждении Положения о проверке достоверности и полноты сведений о доходах, об имуществе и обязательствах имущественного характера, представленных лицом, поступающим на должность руководителя краевого государственного учреждения, и руководителем краевого государственного учреждения»</a:t>
            </a:r>
          </a:p>
          <a:p>
            <a:pPr marL="514350" indent="-514350">
              <a:buFont typeface="+mj-lt"/>
              <a:buAutoNum type="arabicPeriod" startAt="4"/>
            </a:pPr>
            <a:endParaRPr lang="ru-RU" dirty="0"/>
          </a:p>
        </p:txBody>
      </p:sp>
    </p:spTree>
    <p:extLst>
      <p:ext uri="{BB962C8B-B14F-4D97-AF65-F5344CB8AC3E}">
        <p14:creationId xmlns:p14="http://schemas.microsoft.com/office/powerpoint/2010/main" val="2134595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365126"/>
            <a:ext cx="10515600" cy="649636"/>
          </a:xfrm>
        </p:spPr>
        <p:txBody>
          <a:bodyPr>
            <a:noAutofit/>
          </a:bodyPr>
          <a:lstStyle/>
          <a:p>
            <a:pPr algn="ctr"/>
            <a:r>
              <a:rPr lang="ru-RU" sz="2800" b="1" dirty="0">
                <a:solidFill>
                  <a:srgbClr val="C00000"/>
                </a:solidFill>
              </a:rPr>
              <a:t>Реализация результатов, полученных в ходе осуществления контроля за расходами</a:t>
            </a:r>
          </a:p>
        </p:txBody>
      </p:sp>
      <p:sp>
        <p:nvSpPr>
          <p:cNvPr id="20" name="Объект 19"/>
          <p:cNvSpPr>
            <a:spLocks noGrp="1"/>
          </p:cNvSpPr>
          <p:nvPr>
            <p:ph sz="half" idx="1"/>
          </p:nvPr>
        </p:nvSpPr>
        <p:spPr>
          <a:xfrm>
            <a:off x="838200" y="1126272"/>
            <a:ext cx="5181600" cy="5366601"/>
          </a:xfrm>
        </p:spPr>
        <p:txBody>
          <a:bodyPr anchor="ctr">
            <a:noAutofit/>
          </a:bodyPr>
          <a:lstStyle/>
          <a:p>
            <a:pPr marL="0" indent="452438" algn="just">
              <a:buNone/>
            </a:pPr>
            <a:r>
              <a:rPr lang="ru-RU" sz="2600" dirty="0"/>
              <a:t>Федеральным законом от 03.08.2018 № 307-ФЗ были внесены существенные изменения, позволяющие осуществлять контроль за расходами лиц, уволенных в ходе осуществления контроля.</a:t>
            </a:r>
          </a:p>
          <a:p>
            <a:pPr marL="0" indent="452438" algn="just">
              <a:buNone/>
            </a:pPr>
            <a:r>
              <a:rPr lang="ru-RU" sz="2600" dirty="0"/>
              <a:t>В случае увольнения, прекращения полномочий чиновника орган, подразделение или должностное лицо, ответственные за профилактику коррупционных и иных правонарушений, представляет </a:t>
            </a:r>
          </a:p>
        </p:txBody>
      </p:sp>
      <p:sp>
        <p:nvSpPr>
          <p:cNvPr id="3" name="Объект 2"/>
          <p:cNvSpPr>
            <a:spLocks noGrp="1"/>
          </p:cNvSpPr>
          <p:nvPr>
            <p:ph sz="half" idx="2"/>
          </p:nvPr>
        </p:nvSpPr>
        <p:spPr>
          <a:xfrm>
            <a:off x="6172200" y="1126273"/>
            <a:ext cx="5181600" cy="5366600"/>
          </a:xfrm>
        </p:spPr>
        <p:txBody>
          <a:bodyPr>
            <a:normAutofit fontScale="92500" lnSpcReduction="10000"/>
          </a:bodyPr>
          <a:lstStyle/>
          <a:p>
            <a:pPr marL="0" indent="319088" algn="just">
              <a:buNone/>
            </a:pPr>
            <a:r>
              <a:rPr lang="ru-RU" dirty="0"/>
              <a:t>доклад о невозможности завершить такой контроль, и в течении 30 дней со дня увольнения направляет материалы проверки (в оригиналах) в органы прокуратуры Российской Федерации.</a:t>
            </a:r>
          </a:p>
          <a:p>
            <a:pPr marL="0" indent="319088" algn="just">
              <a:buNone/>
            </a:pPr>
            <a:r>
              <a:rPr lang="ru-RU" dirty="0"/>
              <a:t>При поступлении указанных материалов прокурор в течении 6 месяцев осуществляет контроль за расходами бывшего чиновника, при наличии оснований обращается в суд с иском об обращении имущества в доход государства</a:t>
            </a:r>
          </a:p>
          <a:p>
            <a:endParaRPr lang="ru-RU" dirty="0"/>
          </a:p>
        </p:txBody>
      </p:sp>
    </p:spTree>
    <p:extLst>
      <p:ext uri="{BB962C8B-B14F-4D97-AF65-F5344CB8AC3E}">
        <p14:creationId xmlns:p14="http://schemas.microsoft.com/office/powerpoint/2010/main" val="30329041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156411"/>
            <a:ext cx="10515600" cy="914106"/>
          </a:xfrm>
        </p:spPr>
        <p:txBody>
          <a:bodyPr>
            <a:noAutofit/>
          </a:bodyPr>
          <a:lstStyle/>
          <a:p>
            <a:pPr algn="ctr"/>
            <a:r>
              <a:rPr lang="ru-RU" sz="2800" b="1" dirty="0">
                <a:solidFill>
                  <a:srgbClr val="C00000"/>
                </a:solidFill>
              </a:rPr>
              <a:t>Реализация результатов, полученных в ходе осуществления контроля за расходами</a:t>
            </a:r>
          </a:p>
        </p:txBody>
      </p:sp>
      <p:sp>
        <p:nvSpPr>
          <p:cNvPr id="20" name="Объект 19"/>
          <p:cNvSpPr>
            <a:spLocks noGrp="1"/>
          </p:cNvSpPr>
          <p:nvPr>
            <p:ph idx="1"/>
          </p:nvPr>
        </p:nvSpPr>
        <p:spPr>
          <a:xfrm>
            <a:off x="838200" y="1070517"/>
            <a:ext cx="10892884" cy="5631072"/>
          </a:xfrm>
        </p:spPr>
        <p:txBody>
          <a:bodyPr anchor="t">
            <a:noAutofit/>
          </a:bodyPr>
          <a:lstStyle/>
          <a:p>
            <a:pPr marL="0" indent="363538" algn="just">
              <a:buNone/>
            </a:pPr>
            <a:r>
              <a:rPr lang="ru-RU" dirty="0"/>
              <a:t>Первый иск в Российской Федерации об обращении имущества в доход государства был предъявлен прокуратурой Приморского края к муниципальной служащей </a:t>
            </a:r>
            <a:r>
              <a:rPr lang="ru-RU" dirty="0" smtClean="0"/>
              <a:t>об </a:t>
            </a:r>
            <a:r>
              <a:rPr lang="ru-RU" dirty="0"/>
              <a:t>обращении в доход государства  автомашины Ниссан </a:t>
            </a:r>
            <a:r>
              <a:rPr lang="ru-RU" dirty="0" err="1"/>
              <a:t>Кашкай</a:t>
            </a:r>
            <a:r>
              <a:rPr lang="ru-RU" dirty="0"/>
              <a:t> стоимостью свыше 800 тыс. руб. (рассмотрен и удовлетворен)</a:t>
            </a:r>
          </a:p>
          <a:p>
            <a:pPr marL="0" indent="363538" algn="just">
              <a:buNone/>
            </a:pPr>
            <a:endParaRPr lang="ru-RU" dirty="0"/>
          </a:p>
          <a:p>
            <a:pPr marL="0" indent="363538" algn="just">
              <a:buNone/>
            </a:pPr>
            <a:r>
              <a:rPr lang="ru-RU" dirty="0"/>
              <a:t>В 2016 г. по материалам Управления </a:t>
            </a:r>
            <a:r>
              <a:rPr lang="ru-RU" dirty="0" err="1"/>
              <a:t>Росреестра</a:t>
            </a:r>
            <a:r>
              <a:rPr lang="ru-RU" dirty="0"/>
              <a:t> по краю предъявлено иск к бывшей государственной служащей  о взыскании стоимости автомашины  </a:t>
            </a:r>
            <a:r>
              <a:rPr lang="en-US" dirty="0"/>
              <a:t>Toyota land Cruiser Prado</a:t>
            </a:r>
            <a:r>
              <a:rPr lang="ru-RU" dirty="0"/>
              <a:t> 2013 </a:t>
            </a:r>
            <a:r>
              <a:rPr lang="ru-RU" dirty="0" err="1"/>
              <a:t>г.в</a:t>
            </a:r>
            <a:r>
              <a:rPr lang="ru-RU" dirty="0"/>
              <a:t>. в размере свыше 1 800 тыс. руб. (рассмотрен и удовлетворен)</a:t>
            </a:r>
          </a:p>
        </p:txBody>
      </p:sp>
    </p:spTree>
    <p:extLst>
      <p:ext uri="{BB962C8B-B14F-4D97-AF65-F5344CB8AC3E}">
        <p14:creationId xmlns:p14="http://schemas.microsoft.com/office/powerpoint/2010/main" val="2113183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184067"/>
            <a:ext cx="10515600" cy="708031"/>
          </a:xfrm>
        </p:spPr>
        <p:txBody>
          <a:bodyPr>
            <a:noAutofit/>
          </a:bodyPr>
          <a:lstStyle/>
          <a:p>
            <a:pPr algn="ctr"/>
            <a:r>
              <a:rPr lang="ru-RU" sz="2800" b="1" dirty="0">
                <a:solidFill>
                  <a:srgbClr val="C00000"/>
                </a:solidFill>
              </a:rPr>
              <a:t>Реализация результатов, полученных в ходе осуществления контроля за расходами</a:t>
            </a:r>
          </a:p>
        </p:txBody>
      </p:sp>
      <p:sp>
        <p:nvSpPr>
          <p:cNvPr id="20" name="Объект 19"/>
          <p:cNvSpPr>
            <a:spLocks noGrp="1"/>
          </p:cNvSpPr>
          <p:nvPr>
            <p:ph idx="1"/>
          </p:nvPr>
        </p:nvSpPr>
        <p:spPr>
          <a:xfrm>
            <a:off x="225631" y="892098"/>
            <a:ext cx="11614068" cy="5781835"/>
          </a:xfrm>
        </p:spPr>
        <p:txBody>
          <a:bodyPr anchor="t">
            <a:normAutofit/>
          </a:bodyPr>
          <a:lstStyle/>
          <a:p>
            <a:pPr marL="0" indent="584200" algn="just">
              <a:buNone/>
            </a:pPr>
            <a:r>
              <a:rPr lang="ru-RU" sz="2600" dirty="0"/>
              <a:t>По результатам прокурорской проверки, а также предварительного расследования по уголовному делу, возбужденному в отношении </a:t>
            </a:r>
            <a:r>
              <a:rPr lang="ru-RU" sz="2600" dirty="0" smtClean="0"/>
              <a:t>служащего </a:t>
            </a:r>
            <a:r>
              <a:rPr lang="ru-RU" sz="2600" dirty="0"/>
              <a:t>Управления государственного автодорожного надзора по ПК Федеральной службы по надзору в сфере транспорта установлено, что им не представлены сведения о расходах по приобретению в 2012, 2014, 2015 гг. 3-х квартир и 1 нежилого помещения,  а также автомашины Лексус RX 350 2013 </a:t>
            </a:r>
            <a:r>
              <a:rPr lang="ru-RU" sz="2600" dirty="0" err="1"/>
              <a:t>г.в</a:t>
            </a:r>
            <a:r>
              <a:rPr lang="ru-RU" sz="2600" dirty="0"/>
              <a:t>. Поскольку чиновником не представлены сведения, подтверждающие приобретение указанных объектов на законные доходы, в суд направлено исковое заявление об обращении указанного имущества общей стоимостью свыше 15 млн. руб. в доход государства (</a:t>
            </a:r>
            <a:r>
              <a:rPr lang="ru-RU" sz="2600" b="1" dirty="0"/>
              <a:t>удовлетворен</a:t>
            </a:r>
            <a:r>
              <a:rPr lang="ru-RU" sz="2600" dirty="0"/>
              <a:t>) </a:t>
            </a:r>
          </a:p>
          <a:p>
            <a:pPr marL="0" indent="584200" algn="just">
              <a:buNone/>
            </a:pPr>
            <a:endParaRPr lang="ru-RU" sz="2600" dirty="0"/>
          </a:p>
          <a:p>
            <a:pPr marL="0" indent="584200" algn="just">
              <a:buNone/>
            </a:pPr>
            <a:r>
              <a:rPr lang="ru-RU" sz="2600" dirty="0"/>
              <a:t>Решением суда </a:t>
            </a:r>
            <a:r>
              <a:rPr lang="ru-RU" sz="2600" b="1" dirty="0"/>
              <a:t>удовлетворен</a:t>
            </a:r>
            <a:r>
              <a:rPr lang="ru-RU" sz="2600" dirty="0"/>
              <a:t> иск прокурора о взыскании с бывшего начальника одного из следственных отделов УМВД России по г. Владивостоку стоимости ½ доли в праве на квартиру, расположенную в г. Москве, в размере свыше 5.800 тыс. руб.</a:t>
            </a:r>
            <a:endParaRPr lang="ru-RU" sz="2000" dirty="0"/>
          </a:p>
          <a:p>
            <a:pPr marL="0" indent="0">
              <a:buNone/>
            </a:pPr>
            <a:endParaRPr lang="ru-RU" sz="2000" dirty="0"/>
          </a:p>
        </p:txBody>
      </p:sp>
    </p:spTree>
    <p:extLst>
      <p:ext uri="{BB962C8B-B14F-4D97-AF65-F5344CB8AC3E}">
        <p14:creationId xmlns:p14="http://schemas.microsoft.com/office/powerpoint/2010/main" val="20730520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7FBBC8-D18F-1A43-AFD3-1F1CCED4C73D}"/>
              </a:ext>
            </a:extLst>
          </p:cNvPr>
          <p:cNvSpPr>
            <a:spLocks noGrp="1"/>
          </p:cNvSpPr>
          <p:nvPr>
            <p:ph type="title"/>
          </p:nvPr>
        </p:nvSpPr>
        <p:spPr>
          <a:xfrm>
            <a:off x="838200" y="365125"/>
            <a:ext cx="10515600" cy="4854575"/>
          </a:xfrm>
        </p:spPr>
        <p:txBody>
          <a:bodyPr/>
          <a:lstStyle/>
          <a:p>
            <a:pPr algn="ctr"/>
            <a:r>
              <a:rPr lang="ru-RU" dirty="0">
                <a:solidFill>
                  <a:srgbClr val="FF0000"/>
                </a:solidFill>
              </a:rPr>
              <a:t>Конфликт интересов</a:t>
            </a:r>
          </a:p>
        </p:txBody>
      </p:sp>
      <p:sp>
        <p:nvSpPr>
          <p:cNvPr id="3" name="Объект 2">
            <a:extLst>
              <a:ext uri="{FF2B5EF4-FFF2-40B4-BE49-F238E27FC236}">
                <a16:creationId xmlns:a16="http://schemas.microsoft.com/office/drawing/2014/main" id="{702E79DA-2F91-AE4B-9A6F-EC5A3728CEF0}"/>
              </a:ext>
            </a:extLst>
          </p:cNvPr>
          <p:cNvSpPr>
            <a:spLocks noGrp="1"/>
          </p:cNvSpPr>
          <p:nvPr>
            <p:ph idx="1"/>
          </p:nvPr>
        </p:nvSpPr>
        <p:spPr/>
        <p:txBody>
          <a:bodyPr/>
          <a:lstStyle/>
          <a:p>
            <a:endParaRPr lang="ru-RU" dirty="0"/>
          </a:p>
        </p:txBody>
      </p:sp>
    </p:spTree>
    <p:extLst>
      <p:ext uri="{BB962C8B-B14F-4D97-AF65-F5344CB8AC3E}">
        <p14:creationId xmlns:p14="http://schemas.microsoft.com/office/powerpoint/2010/main" val="23441719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5631" y="1162050"/>
            <a:ext cx="11625943" cy="5416880"/>
          </a:xfrm>
        </p:spPr>
        <p:txBody>
          <a:bodyPr>
            <a:normAutofit fontScale="92500" lnSpcReduction="20000"/>
          </a:bodyPr>
          <a:lstStyle/>
          <a:p>
            <a:pPr marL="0" indent="0" algn="just">
              <a:spcBef>
                <a:spcPts val="600"/>
              </a:spcBef>
              <a:buNone/>
              <a:defRPr/>
            </a:pPr>
            <a:r>
              <a:rPr lang="ru-RU" sz="3600" dirty="0">
                <a:cs typeface="Arial" panose="020B0604020202020204" pitchFamily="34" charset="0"/>
                <a:sym typeface="Wingdings" panose="05000000000000000000" pitchFamily="2" charset="2"/>
              </a:rPr>
              <a:t>1) </a:t>
            </a:r>
            <a:r>
              <a:rPr lang="ru-RU" sz="3600" b="1" dirty="0">
                <a:solidFill>
                  <a:srgbClr val="C00000"/>
                </a:solidFill>
                <a:cs typeface="Arial" panose="020B0604020202020204" pitchFamily="34" charset="0"/>
                <a:sym typeface="Wingdings" panose="05000000000000000000" pitchFamily="2" charset="2"/>
              </a:rPr>
              <a:t>должность</a:t>
            </a:r>
            <a:r>
              <a:rPr lang="ru-RU" sz="3600" dirty="0">
                <a:cs typeface="Arial" panose="020B0604020202020204" pitchFamily="34" charset="0"/>
                <a:sym typeface="Wingdings" panose="05000000000000000000" pitchFamily="2" charset="2"/>
              </a:rPr>
              <a:t> – гос./</a:t>
            </a:r>
            <a:r>
              <a:rPr lang="ru-RU" sz="3600" dirty="0" err="1">
                <a:cs typeface="Arial" panose="020B0604020202020204" pitchFamily="34" charset="0"/>
                <a:sym typeface="Wingdings" panose="05000000000000000000" pitchFamily="2" charset="2"/>
              </a:rPr>
              <a:t>мун</a:t>
            </a:r>
            <a:r>
              <a:rPr lang="ru-RU" sz="3600" dirty="0">
                <a:cs typeface="Arial" panose="020B0604020202020204" pitchFamily="34" charset="0"/>
                <a:sym typeface="Wingdings" panose="05000000000000000000" pitchFamily="2" charset="2"/>
              </a:rPr>
              <a:t>. служба и </a:t>
            </a:r>
            <a:r>
              <a:rPr lang="ru-RU" sz="3600" dirty="0" err="1">
                <a:cs typeface="Arial" panose="020B0604020202020204" pitchFamily="34" charset="0"/>
                <a:sym typeface="Wingdings" panose="05000000000000000000" pitchFamily="2" charset="2"/>
              </a:rPr>
              <a:t>гос</a:t>
            </a:r>
            <a:r>
              <a:rPr lang="ru-RU" sz="3600" dirty="0">
                <a:cs typeface="Arial" panose="020B0604020202020204" pitchFamily="34" charset="0"/>
                <a:sym typeface="Wingdings" panose="05000000000000000000" pitchFamily="2" charset="2"/>
              </a:rPr>
              <a:t>/</a:t>
            </a:r>
            <a:r>
              <a:rPr lang="ru-RU" sz="3600" dirty="0" err="1">
                <a:cs typeface="Arial" panose="020B0604020202020204" pitchFamily="34" charset="0"/>
                <a:sym typeface="Wingdings" panose="05000000000000000000" pitchFamily="2" charset="2"/>
              </a:rPr>
              <a:t>мун</a:t>
            </a:r>
            <a:r>
              <a:rPr lang="ru-RU" sz="3600" dirty="0">
                <a:cs typeface="Arial" panose="020B0604020202020204" pitchFamily="34" charset="0"/>
                <a:sym typeface="Wingdings" panose="05000000000000000000" pitchFamily="2" charset="2"/>
              </a:rPr>
              <a:t> должности и </a:t>
            </a:r>
            <a:r>
              <a:rPr lang="ru-RU" sz="3600" dirty="0" err="1">
                <a:cs typeface="Arial" panose="020B0604020202020204" pitchFamily="34" charset="0"/>
                <a:sym typeface="Wingdings" panose="05000000000000000000" pitchFamily="2" charset="2"/>
              </a:rPr>
              <a:t>д.р</a:t>
            </a:r>
            <a:r>
              <a:rPr lang="ru-RU" sz="3600" dirty="0">
                <a:cs typeface="Arial" panose="020B0604020202020204" pitchFamily="34" charset="0"/>
                <a:sym typeface="Wingdings" panose="05000000000000000000" pitchFamily="2" charset="2"/>
              </a:rPr>
              <a:t>.</a:t>
            </a:r>
          </a:p>
          <a:p>
            <a:pPr marL="0" indent="0" algn="just">
              <a:spcBef>
                <a:spcPts val="600"/>
              </a:spcBef>
              <a:buNone/>
              <a:defRPr/>
            </a:pPr>
            <a:r>
              <a:rPr lang="ru-RU" sz="3600" dirty="0">
                <a:cs typeface="Arial" panose="020B0604020202020204" pitchFamily="34" charset="0"/>
                <a:sym typeface="Wingdings" panose="05000000000000000000" pitchFamily="2" charset="2"/>
              </a:rPr>
              <a:t>2) </a:t>
            </a:r>
            <a:r>
              <a:rPr lang="ru-RU" sz="3600" b="1" dirty="0">
                <a:solidFill>
                  <a:srgbClr val="C00000"/>
                </a:solidFill>
                <a:cs typeface="Arial" panose="020B0604020202020204" pitchFamily="34" charset="0"/>
                <a:sym typeface="Wingdings" panose="05000000000000000000" pitchFamily="2" charset="2"/>
              </a:rPr>
              <a:t>ситуация</a:t>
            </a:r>
            <a:r>
              <a:rPr lang="ru-RU" sz="3600" dirty="0">
                <a:cs typeface="Arial" panose="020B0604020202020204" pitchFamily="34" charset="0"/>
                <a:sym typeface="Wingdings" panose="05000000000000000000" pitchFamily="2" charset="2"/>
              </a:rPr>
              <a:t> – обычно связана с исполнением должностных обязанностей, осуществлением полномочий</a:t>
            </a:r>
          </a:p>
          <a:p>
            <a:pPr marL="0" indent="0" algn="just">
              <a:spcBef>
                <a:spcPts val="600"/>
              </a:spcBef>
              <a:buNone/>
              <a:defRPr/>
            </a:pPr>
            <a:r>
              <a:rPr lang="ru-RU" sz="3600" dirty="0">
                <a:cs typeface="Arial" panose="020B0604020202020204" pitchFamily="34" charset="0"/>
                <a:sym typeface="Wingdings" panose="05000000000000000000" pitchFamily="2" charset="2"/>
              </a:rPr>
              <a:t>3) </a:t>
            </a:r>
            <a:r>
              <a:rPr lang="ru-RU" sz="3600" b="1" dirty="0">
                <a:solidFill>
                  <a:srgbClr val="C00000"/>
                </a:solidFill>
                <a:cs typeface="Arial" panose="020B0604020202020204" pitchFamily="34" charset="0"/>
                <a:sym typeface="Wingdings" panose="05000000000000000000" pitchFamily="2" charset="2"/>
              </a:rPr>
              <a:t>личная заинтересованность</a:t>
            </a:r>
            <a:r>
              <a:rPr lang="ru-RU" sz="3600" dirty="0">
                <a:solidFill>
                  <a:srgbClr val="C00000"/>
                </a:solidFill>
                <a:cs typeface="Arial" panose="020B0604020202020204" pitchFamily="34" charset="0"/>
                <a:sym typeface="Wingdings" panose="05000000000000000000" pitchFamily="2" charset="2"/>
              </a:rPr>
              <a:t> </a:t>
            </a:r>
            <a:r>
              <a:rPr lang="ru-RU" sz="3600" dirty="0">
                <a:cs typeface="Arial" panose="020B0604020202020204" pitchFamily="34" charset="0"/>
                <a:sym typeface="Wingdings" panose="05000000000000000000" pitchFamily="2" charset="2"/>
              </a:rPr>
              <a:t>- возможность получения доходов, выгод и преимуществ в различных видах:</a:t>
            </a:r>
          </a:p>
          <a:p>
            <a:pPr lvl="1" algn="just">
              <a:spcBef>
                <a:spcPts val="600"/>
              </a:spcBef>
              <a:defRPr/>
            </a:pPr>
            <a:r>
              <a:rPr lang="ru-RU" sz="3200" dirty="0">
                <a:cs typeface="Arial" panose="020B0604020202020204" pitchFamily="34" charset="0"/>
                <a:sym typeface="Wingdings" panose="05000000000000000000" pitchFamily="2" charset="2"/>
              </a:rPr>
              <a:t>самим служащим</a:t>
            </a:r>
          </a:p>
          <a:p>
            <a:pPr lvl="1" algn="just">
              <a:spcBef>
                <a:spcPts val="600"/>
              </a:spcBef>
              <a:defRPr/>
            </a:pPr>
            <a:r>
              <a:rPr lang="ru-RU" sz="3200" dirty="0">
                <a:cs typeface="Arial" panose="020B0604020202020204" pitchFamily="34" charset="0"/>
                <a:sym typeface="Wingdings" panose="05000000000000000000" pitchFamily="2" charset="2"/>
              </a:rPr>
              <a:t>его родственниками или свойственниками</a:t>
            </a:r>
          </a:p>
          <a:p>
            <a:pPr lvl="1" algn="just">
              <a:spcBef>
                <a:spcPts val="600"/>
              </a:spcBef>
              <a:defRPr/>
            </a:pPr>
            <a:r>
              <a:rPr lang="ru-RU" sz="3200" dirty="0">
                <a:cs typeface="Arial" panose="020B0604020202020204" pitchFamily="34" charset="0"/>
                <a:sym typeface="Wingdings" panose="05000000000000000000" pitchFamily="2" charset="2"/>
              </a:rPr>
              <a:t>гражданами или организациями, с которыми служащий, либо его родственники и свойственники связаны  имущественными, корпоративными или иными близкими отношениями</a:t>
            </a:r>
          </a:p>
          <a:p>
            <a:pPr marL="0" indent="0" algn="just">
              <a:spcBef>
                <a:spcPts val="600"/>
              </a:spcBef>
              <a:buNone/>
              <a:defRPr/>
            </a:pPr>
            <a:r>
              <a:rPr lang="ru-RU" sz="3600" dirty="0">
                <a:cs typeface="Arial" panose="020B0604020202020204" pitchFamily="34" charset="0"/>
                <a:sym typeface="Wingdings" panose="05000000000000000000" pitchFamily="2" charset="2"/>
              </a:rPr>
              <a:t>4) </a:t>
            </a:r>
            <a:r>
              <a:rPr lang="ru-RU" sz="3600" b="1" dirty="0">
                <a:solidFill>
                  <a:srgbClr val="C00000"/>
                </a:solidFill>
                <a:cs typeface="Arial" panose="020B0604020202020204" pitchFamily="34" charset="0"/>
                <a:sym typeface="Wingdings" panose="05000000000000000000" pitchFamily="2" charset="2"/>
              </a:rPr>
              <a:t>возможность влияния </a:t>
            </a:r>
            <a:r>
              <a:rPr lang="ru-RU" sz="3600" dirty="0">
                <a:cs typeface="Arial" panose="020B0604020202020204" pitchFamily="34" charset="0"/>
                <a:sym typeface="Wingdings" panose="05000000000000000000" pitchFamily="2" charset="2"/>
              </a:rPr>
              <a:t>на надлежащее, объективное и беспристрастное исполнение должностных (служебных) обязанностей (осуществление полномочий)</a:t>
            </a:r>
          </a:p>
        </p:txBody>
      </p:sp>
      <p:sp>
        <p:nvSpPr>
          <p:cNvPr id="5" name="Заголовок 1"/>
          <p:cNvSpPr>
            <a:spLocks noGrp="1"/>
          </p:cNvSpPr>
          <p:nvPr>
            <p:ph type="title"/>
          </p:nvPr>
        </p:nvSpPr>
        <p:spPr>
          <a:xfrm>
            <a:off x="522514" y="260351"/>
            <a:ext cx="11329060" cy="901699"/>
          </a:xfrm>
        </p:spPr>
        <p:txBody>
          <a:bodyPr>
            <a:normAutofit fontScale="90000"/>
          </a:bodyPr>
          <a:lstStyle/>
          <a:p>
            <a:pPr algn="ctr"/>
            <a:r>
              <a:rPr lang="ru-RU" altLang="ru-RU" sz="4000" b="1" dirty="0">
                <a:solidFill>
                  <a:srgbClr val="C00000"/>
                </a:solidFill>
                <a:latin typeface="Arial" panose="020B0604020202020204" pitchFamily="34" charset="0"/>
                <a:cs typeface="Arial" panose="020B0604020202020204" pitchFamily="34" charset="0"/>
              </a:rPr>
              <a:t>Составляющие понятия «конфликт интересов»</a:t>
            </a:r>
            <a:endParaRPr lang="ru-RU" altLang="ru-RU" sz="40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34664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5631" y="1162050"/>
            <a:ext cx="11625943" cy="5416880"/>
          </a:xfrm>
        </p:spPr>
        <p:txBody>
          <a:bodyPr>
            <a:normAutofit/>
          </a:bodyPr>
          <a:lstStyle/>
          <a:p>
            <a:pPr marL="9525" indent="525463" algn="just">
              <a:spcBef>
                <a:spcPts val="600"/>
              </a:spcBef>
              <a:defRPr/>
            </a:pPr>
            <a:r>
              <a:rPr lang="ru-RU" sz="3600" dirty="0">
                <a:latin typeface="Arial" panose="020B0604020202020204" pitchFamily="34" charset="0"/>
                <a:cs typeface="Arial" panose="020B0604020202020204" pitchFamily="34" charset="0"/>
                <a:sym typeface="Wingdings" panose="05000000000000000000" pitchFamily="2" charset="2"/>
              </a:rPr>
              <a:t>Один из ключевых субъектов в конфликте интересов - </a:t>
            </a:r>
            <a:r>
              <a:rPr lang="ru-RU" sz="3600" b="1" dirty="0">
                <a:latin typeface="Arial" panose="020B0604020202020204" pitchFamily="34" charset="0"/>
                <a:cs typeface="Arial" panose="020B0604020202020204" pitchFamily="34" charset="0"/>
                <a:sym typeface="Wingdings" panose="05000000000000000000" pitchFamily="2" charset="2"/>
              </a:rPr>
              <a:t>комиссия по соблюдению требований к служебному поведению служащих и урегулированию конфликта интересов</a:t>
            </a:r>
          </a:p>
          <a:p>
            <a:pPr marL="9525" indent="525463" algn="just">
              <a:spcBef>
                <a:spcPts val="600"/>
              </a:spcBef>
              <a:defRPr/>
            </a:pPr>
            <a:r>
              <a:rPr lang="ru-RU" sz="3600" dirty="0">
                <a:latin typeface="Arial" panose="020B0604020202020204" pitchFamily="34" charset="0"/>
                <a:cs typeface="Arial" panose="020B0604020202020204" pitchFamily="34" charset="0"/>
                <a:sym typeface="Wingdings" panose="05000000000000000000" pitchFamily="2" charset="2"/>
              </a:rPr>
              <a:t>Например – служащий может обратиться в комиссию  с ходатайством выяснении: имеются ли или будут ли иметься в конкретной сложившейся или возможной ситуации признаки нарушения им требований об урегулировании конфликта интересов</a:t>
            </a:r>
          </a:p>
        </p:txBody>
      </p:sp>
      <p:sp>
        <p:nvSpPr>
          <p:cNvPr id="5" name="Заголовок 1"/>
          <p:cNvSpPr>
            <a:spLocks noGrp="1"/>
          </p:cNvSpPr>
          <p:nvPr>
            <p:ph type="title"/>
          </p:nvPr>
        </p:nvSpPr>
        <p:spPr>
          <a:xfrm>
            <a:off x="522514" y="260351"/>
            <a:ext cx="11329060" cy="901699"/>
          </a:xfrm>
        </p:spPr>
        <p:txBody>
          <a:bodyPr>
            <a:normAutofit/>
          </a:bodyPr>
          <a:lstStyle/>
          <a:p>
            <a:pPr algn="ctr"/>
            <a:r>
              <a:rPr lang="ru-RU" altLang="ru-RU" sz="4000" b="1" dirty="0">
                <a:solidFill>
                  <a:srgbClr val="C00000"/>
                </a:solidFill>
                <a:latin typeface="Arial" panose="020B0604020202020204" pitchFamily="34" charset="0"/>
                <a:cs typeface="Arial" panose="020B0604020202020204" pitchFamily="34" charset="0"/>
              </a:rPr>
              <a:t>Комиссия </a:t>
            </a:r>
          </a:p>
        </p:txBody>
      </p:sp>
    </p:spTree>
    <p:extLst>
      <p:ext uri="{BB962C8B-B14F-4D97-AF65-F5344CB8AC3E}">
        <p14:creationId xmlns:p14="http://schemas.microsoft.com/office/powerpoint/2010/main" val="29841324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5631" y="1591294"/>
            <a:ext cx="11625943" cy="4987636"/>
          </a:xfrm>
        </p:spPr>
        <p:txBody>
          <a:bodyPr>
            <a:normAutofit/>
          </a:bodyPr>
          <a:lstStyle/>
          <a:p>
            <a:pPr indent="306388" algn="just">
              <a:spcBef>
                <a:spcPts val="600"/>
              </a:spcBef>
              <a:defRPr/>
            </a:pPr>
            <a:r>
              <a:rPr lang="ru-RU" sz="3200" b="1" dirty="0">
                <a:latin typeface="Arial" panose="020B0604020202020204" pitchFamily="34" charset="0"/>
                <a:cs typeface="Arial" panose="020B0604020202020204" pitchFamily="34" charset="0"/>
                <a:sym typeface="Wingdings" panose="05000000000000000000" pitchFamily="2" charset="2"/>
              </a:rPr>
              <a:t>Предварительное рассмотрение: </a:t>
            </a:r>
            <a:r>
              <a:rPr lang="ru-RU" sz="3200" dirty="0">
                <a:latin typeface="Arial" panose="020B0604020202020204" pitchFamily="34" charset="0"/>
                <a:cs typeface="Arial" panose="020B0604020202020204" pitchFamily="34" charset="0"/>
                <a:sym typeface="Wingdings" panose="05000000000000000000" pitchFamily="2" charset="2"/>
              </a:rPr>
              <a:t>ответственное лицо проводит собеседование со служащим, получает от него и иных лиц пояснения по изложенным в уведомлении обстоятельствам, направляет запросы, готовит мотивированное заключение</a:t>
            </a:r>
          </a:p>
          <a:p>
            <a:pPr indent="306388" algn="just">
              <a:spcBef>
                <a:spcPts val="600"/>
              </a:spcBef>
              <a:defRPr/>
            </a:pPr>
            <a:r>
              <a:rPr lang="ru-RU" sz="3200" b="1" dirty="0">
                <a:latin typeface="Arial" panose="020B0604020202020204" pitchFamily="34" charset="0"/>
                <a:cs typeface="Arial" panose="020B0604020202020204" pitchFamily="34" charset="0"/>
                <a:sym typeface="Wingdings" panose="05000000000000000000" pitchFamily="2" charset="2"/>
              </a:rPr>
              <a:t>Основное рассмотрение</a:t>
            </a:r>
            <a:r>
              <a:rPr lang="ru-RU" sz="3200" dirty="0">
                <a:latin typeface="Arial" panose="020B0604020202020204" pitchFamily="34" charset="0"/>
                <a:cs typeface="Arial" panose="020B0604020202020204" pitchFamily="34" charset="0"/>
                <a:sym typeface="Wingdings" panose="05000000000000000000" pitchFamily="2" charset="2"/>
              </a:rPr>
              <a:t>: комиссия по соблюдению требований к служебному поведению и урегулированию конфликта интересов получает от ответственного лица уведомление и все материалы, рассматривает уведомление и принимает по ним решение</a:t>
            </a:r>
          </a:p>
        </p:txBody>
      </p:sp>
      <p:sp>
        <p:nvSpPr>
          <p:cNvPr id="5" name="Заголовок 1"/>
          <p:cNvSpPr>
            <a:spLocks noGrp="1"/>
          </p:cNvSpPr>
          <p:nvPr>
            <p:ph type="title"/>
          </p:nvPr>
        </p:nvSpPr>
        <p:spPr>
          <a:xfrm>
            <a:off x="522514" y="260351"/>
            <a:ext cx="11329060" cy="901699"/>
          </a:xfrm>
        </p:spPr>
        <p:txBody>
          <a:bodyPr>
            <a:normAutofit fontScale="90000"/>
          </a:bodyPr>
          <a:lstStyle/>
          <a:p>
            <a:pPr algn="ctr"/>
            <a:r>
              <a:rPr lang="ru-RU" altLang="ru-RU" sz="4000" b="1" dirty="0">
                <a:latin typeface="Arial" panose="020B0604020202020204" pitchFamily="34" charset="0"/>
                <a:cs typeface="Arial" panose="020B0604020202020204" pitchFamily="34" charset="0"/>
              </a:rPr>
              <a:t>Рассмотрение уведомления о возникновении личной заинтересованности </a:t>
            </a:r>
          </a:p>
        </p:txBody>
      </p:sp>
    </p:spTree>
    <p:extLst>
      <p:ext uri="{BB962C8B-B14F-4D97-AF65-F5344CB8AC3E}">
        <p14:creationId xmlns:p14="http://schemas.microsoft.com/office/powerpoint/2010/main" val="33393399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AB91A8-8008-C04B-9544-EB481FD473CF}"/>
              </a:ext>
            </a:extLst>
          </p:cNvPr>
          <p:cNvSpPr>
            <a:spLocks noGrp="1"/>
          </p:cNvSpPr>
          <p:nvPr>
            <p:ph type="title"/>
          </p:nvPr>
        </p:nvSpPr>
        <p:spPr>
          <a:xfrm>
            <a:off x="838200" y="209551"/>
            <a:ext cx="10515600" cy="609600"/>
          </a:xfrm>
        </p:spPr>
        <p:txBody>
          <a:bodyPr>
            <a:normAutofit fontScale="90000"/>
          </a:bodyPr>
          <a:lstStyle/>
          <a:p>
            <a:pPr algn="ctr"/>
            <a:r>
              <a:rPr lang="ru-RU" sz="2800" dirty="0"/>
              <a:t>В ходе проверки рекомендуется провести следующие мероприятия. </a:t>
            </a:r>
          </a:p>
        </p:txBody>
      </p:sp>
      <p:sp>
        <p:nvSpPr>
          <p:cNvPr id="3" name="Объект 2">
            <a:extLst>
              <a:ext uri="{FF2B5EF4-FFF2-40B4-BE49-F238E27FC236}">
                <a16:creationId xmlns:a16="http://schemas.microsoft.com/office/drawing/2014/main" id="{F0D5E637-EB5E-6344-AA75-797D3576A712}"/>
              </a:ext>
            </a:extLst>
          </p:cNvPr>
          <p:cNvSpPr>
            <a:spLocks noGrp="1"/>
          </p:cNvSpPr>
          <p:nvPr>
            <p:ph idx="1"/>
          </p:nvPr>
        </p:nvSpPr>
        <p:spPr>
          <a:xfrm>
            <a:off x="381000" y="819151"/>
            <a:ext cx="11563350" cy="5829298"/>
          </a:xfrm>
        </p:spPr>
        <p:txBody>
          <a:bodyPr>
            <a:normAutofit fontScale="70000" lnSpcReduction="20000"/>
          </a:bodyPr>
          <a:lstStyle/>
          <a:p>
            <a:pPr marL="0" indent="541338" algn="just">
              <a:buNone/>
            </a:pPr>
            <a:r>
              <a:rPr lang="ru-RU" dirty="0"/>
              <a:t>Сбор сведений и их анализ.</a:t>
            </a:r>
          </a:p>
          <a:p>
            <a:pPr marL="0" indent="541338" algn="just">
              <a:buNone/>
            </a:pPr>
            <a:r>
              <a:rPr lang="ru-RU" dirty="0"/>
              <a:t>Рекомендуется изучить личное дело должностного лица, сведения о доходах, а также сведения о выполнении им иной оплачиваемой работы. Информация, хранящаяся в личном деле должностного лица, содержит сведения о прошлых местах работы данного лица, данных о его родственниках и местах их работы. Информация о месте работы родственников необходима для анализа возможности возникновения конфликта интересов (например, в случае если организация, в которой работают лица, с которыми связана личная заинтересованность должностного лица, является поставщиком товаров, исполнителем работ или оказывает услуги по заказу государственного органа или подведомственных ему организаций). Анализ сведений о выполнении иной оплачиваемой работы позволяет установить возможность выполнения такой работы на условиях трудового или гражданско-правового договора в организации, в отношении которой должностное лицо реализовывало, реализует или может реализовать свои полномочия.</a:t>
            </a:r>
          </a:p>
          <a:p>
            <a:pPr marL="0" indent="541338" algn="just">
              <a:buNone/>
            </a:pPr>
            <a:r>
              <a:rPr lang="ru-RU" dirty="0"/>
              <a:t>Анализ сведений о доходах также осуществляется в целях выявления организаций и лиц, в отношении которых должностное лицо реализовывало, реализует или может реализовать свои полномочия. В этой связи рекомендуется изучить:</a:t>
            </a:r>
          </a:p>
          <a:p>
            <a:pPr marL="0" indent="541338" algn="just">
              <a:buNone/>
            </a:pPr>
            <a:r>
              <a:rPr lang="ru-RU" dirty="0"/>
              <a:t>- сведения о местах работы супруги (супруга) должностного лица, а также об организациях, учредителями, участниками, руководителями или работниками которых является должностное лицо и (или) лица, с которыми связана личная заинтересованность должностного лица;</a:t>
            </a:r>
          </a:p>
          <a:p>
            <a:pPr marL="0" indent="541338" algn="just">
              <a:buNone/>
            </a:pPr>
            <a:r>
              <a:rPr lang="ru-RU" dirty="0"/>
              <a:t>- информацию о владении ценными бумагами организаций;</a:t>
            </a:r>
          </a:p>
          <a:p>
            <a:pPr marL="0" indent="541338" algn="just">
              <a:buNone/>
            </a:pPr>
            <a:r>
              <a:rPr lang="ru-RU" dirty="0"/>
              <a:t>- информацию о наличии долей в уставных капиталах организаций;</a:t>
            </a:r>
          </a:p>
          <a:p>
            <a:pPr marL="0" indent="541338" algn="just">
              <a:buNone/>
            </a:pPr>
            <a:r>
              <a:rPr lang="ru-RU" dirty="0"/>
              <a:t>- сведения об организациях и лицах, от которых должностное лицо, его супруга (супруг) и несовершеннолетние дети получали когда-либо доход.</a:t>
            </a:r>
          </a:p>
          <a:p>
            <a:endParaRPr lang="ru-RU" dirty="0"/>
          </a:p>
        </p:txBody>
      </p:sp>
    </p:spTree>
    <p:extLst>
      <p:ext uri="{BB962C8B-B14F-4D97-AF65-F5344CB8AC3E}">
        <p14:creationId xmlns:p14="http://schemas.microsoft.com/office/powerpoint/2010/main" val="12917451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A78E0B3-A5AC-3C49-B4FA-38E0456FF505}"/>
              </a:ext>
            </a:extLst>
          </p:cNvPr>
          <p:cNvSpPr>
            <a:spLocks noGrp="1"/>
          </p:cNvSpPr>
          <p:nvPr>
            <p:ph idx="1"/>
          </p:nvPr>
        </p:nvSpPr>
        <p:spPr>
          <a:xfrm>
            <a:off x="457200" y="342900"/>
            <a:ext cx="11430000" cy="6229350"/>
          </a:xfrm>
        </p:spPr>
        <p:txBody>
          <a:bodyPr>
            <a:normAutofit fontScale="92500" lnSpcReduction="10000"/>
          </a:bodyPr>
          <a:lstStyle/>
          <a:p>
            <a:pPr algn="just"/>
            <a:r>
              <a:rPr lang="ru-RU" dirty="0"/>
              <a:t>Дополнительно целесообразно изучить круг физических и юридических лиц, с которыми должностное лицо взаимодействовало в рамках исполнения своих полномочий за последние три года.</a:t>
            </a:r>
          </a:p>
          <a:p>
            <a:pPr algn="just"/>
            <a:r>
              <a:rPr lang="ru-RU" dirty="0"/>
              <a:t>Рекомендуется изучить утвержденный государственным органом перечень организаций, подведомственных государственному органу и работников, замещающих должности руководителей и должности, связанные с осуществлением финансово-хозяйственных полномочий, в указанных организациях, а также перечень физических и юридических лиц, являющихся контрагентами данных организаций. </a:t>
            </a:r>
          </a:p>
          <a:p>
            <a:pPr algn="just"/>
            <a:r>
              <a:rPr lang="ru-RU" dirty="0"/>
              <a:t>Проведение беседы с должностным лицом, а также иные мероприятия, предусмотренные </a:t>
            </a:r>
            <a:r>
              <a:rPr lang="ru-RU" dirty="0">
                <a:hlinkClick r:id="rId2"/>
              </a:rPr>
              <a:t>пунктом 15</a:t>
            </a:r>
            <a:r>
              <a:rPr lang="ru-RU" dirty="0"/>
              <a:t> Положения о проверке, являются правом подразделения (уполномоченного лица). Вместе с тем, в случае обращения должностного лица в соответствии с </a:t>
            </a:r>
            <a:r>
              <a:rPr lang="ru-RU" dirty="0">
                <a:hlinkClick r:id="rId3"/>
              </a:rPr>
              <a:t>пунктом 22</a:t>
            </a:r>
            <a:r>
              <a:rPr lang="ru-RU" dirty="0"/>
              <a:t> Положения о проверке проведение беседы с ним является обязанностью и должно быть организовано в течение семи рабочих дней со дня обращения должностного лица, а при наличии уважительной причины - в срок, согласованный с данным лицом.</a:t>
            </a:r>
          </a:p>
          <a:p>
            <a:endParaRPr lang="ru-RU" dirty="0"/>
          </a:p>
        </p:txBody>
      </p:sp>
    </p:spTree>
    <p:extLst>
      <p:ext uri="{BB962C8B-B14F-4D97-AF65-F5344CB8AC3E}">
        <p14:creationId xmlns:p14="http://schemas.microsoft.com/office/powerpoint/2010/main" val="25036615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DB86B77-84A1-A540-8243-0AF420F2C3F3}"/>
              </a:ext>
            </a:extLst>
          </p:cNvPr>
          <p:cNvSpPr>
            <a:spLocks noGrp="1"/>
          </p:cNvSpPr>
          <p:nvPr>
            <p:ph idx="1"/>
          </p:nvPr>
        </p:nvSpPr>
        <p:spPr>
          <a:xfrm>
            <a:off x="401444" y="234175"/>
            <a:ext cx="11686478" cy="6523463"/>
          </a:xfrm>
        </p:spPr>
        <p:txBody>
          <a:bodyPr>
            <a:normAutofit fontScale="85000" lnSpcReduction="20000"/>
          </a:bodyPr>
          <a:lstStyle/>
          <a:p>
            <a:pPr algn="just"/>
            <a:r>
              <a:rPr lang="ru-RU" sz="3100" dirty="0"/>
              <a:t>Направление запросов (кроме запросов, касающихся осуществления ОРД или ее результатов) в государственные органы и организации с целью получения необходимой информации в отношении проверяемого должностного лица.</a:t>
            </a:r>
          </a:p>
          <a:p>
            <a:pPr algn="just"/>
            <a:r>
              <a:rPr lang="ru-RU" sz="3100" dirty="0"/>
              <a:t>Так, например:</a:t>
            </a:r>
          </a:p>
          <a:p>
            <a:pPr algn="just"/>
            <a:r>
              <a:rPr lang="ru-RU" sz="3100" dirty="0"/>
              <a:t>- запрос в организацию, в которой должностное лицо осуществляет иную оплачиваемую работу или работало ранее, может способствовать установлению трудовых обязанностей должностного лица в данной организации и конкретного вида поручаемой ему работы;</a:t>
            </a:r>
          </a:p>
          <a:p>
            <a:pPr algn="just"/>
            <a:r>
              <a:rPr lang="ru-RU" sz="3100" dirty="0"/>
              <a:t>- запрос в ФНС России позволит установить доходы, полученные должностным лицом в течение рассматриваемого периода, лиц, перечислявших ему денежные средства, информацию о банковских счетах, открытых на должностное лицо, а также доли участия в уставных капиталах организаций;</a:t>
            </a:r>
          </a:p>
          <a:p>
            <a:pPr algn="just"/>
            <a:r>
              <a:rPr lang="ru-RU" sz="3100" dirty="0"/>
              <a:t>- запрос в </a:t>
            </a:r>
            <a:r>
              <a:rPr lang="ru-RU" sz="3100" dirty="0" err="1"/>
              <a:t>Росреестр</a:t>
            </a:r>
            <a:r>
              <a:rPr lang="ru-RU" sz="3100" dirty="0"/>
              <a:t> позволит установить наличие зарегистрированных прав должностного лица на недвижимое имущество, а также лиц, с которым совершены сделки по купле-продаже такого имущества;</a:t>
            </a:r>
          </a:p>
          <a:p>
            <a:pPr algn="just"/>
            <a:r>
              <a:rPr lang="ru-RU" sz="3100" dirty="0"/>
              <a:t>- запрос в кредитные организации позволит установить информацию о банковских счетах, открытых на должностное лицо, получить информацию об осуществляемых денежных переводах по таким счетам, об используемых должностным лицом банковских продуктах (кредит, вклад, ипотека и пр.). </a:t>
            </a:r>
          </a:p>
          <a:p>
            <a:endParaRPr lang="ru-RU" dirty="0"/>
          </a:p>
        </p:txBody>
      </p:sp>
    </p:spTree>
    <p:extLst>
      <p:ext uri="{BB962C8B-B14F-4D97-AF65-F5344CB8AC3E}">
        <p14:creationId xmlns:p14="http://schemas.microsoft.com/office/powerpoint/2010/main" val="248745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9788" y="365126"/>
            <a:ext cx="10515600" cy="497023"/>
          </a:xfrm>
        </p:spPr>
        <p:txBody>
          <a:bodyPr anchor="t">
            <a:noAutofit/>
          </a:bodyPr>
          <a:lstStyle/>
          <a:p>
            <a:pPr algn="ctr"/>
            <a:r>
              <a:rPr lang="ru-RU" sz="2800" b="1" dirty="0">
                <a:solidFill>
                  <a:srgbClr val="C00000"/>
                </a:solidFill>
              </a:rPr>
              <a:t>Предмет проверок</a:t>
            </a:r>
          </a:p>
        </p:txBody>
      </p:sp>
      <p:sp>
        <p:nvSpPr>
          <p:cNvPr id="20" name="Объект 19"/>
          <p:cNvSpPr>
            <a:spLocks noGrp="1"/>
          </p:cNvSpPr>
          <p:nvPr>
            <p:ph sz="half" idx="2"/>
          </p:nvPr>
        </p:nvSpPr>
        <p:spPr>
          <a:xfrm>
            <a:off x="371061" y="862149"/>
            <a:ext cx="11608903" cy="5786845"/>
          </a:xfrm>
        </p:spPr>
        <p:txBody>
          <a:bodyPr anchor="t">
            <a:normAutofit fontScale="92500" lnSpcReduction="10000"/>
          </a:bodyPr>
          <a:lstStyle/>
          <a:p>
            <a:pPr marL="12700" indent="528638" algn="just">
              <a:buFont typeface="+mj-lt"/>
              <a:buAutoNum type="arabicPeriod"/>
            </a:pPr>
            <a:r>
              <a:rPr lang="ru-RU" dirty="0"/>
              <a:t>достоверность и полнота сведений о доходах, об имуществе и обязательствах имущественного характера, гражданами, </a:t>
            </a:r>
            <a:r>
              <a:rPr lang="ru-RU" b="1" dirty="0"/>
              <a:t>претендующими на замещение должностей</a:t>
            </a:r>
            <a:r>
              <a:rPr lang="ru-RU" dirty="0"/>
              <a:t> государственной службы, </a:t>
            </a:r>
            <a:r>
              <a:rPr lang="ru-RU" b="1" dirty="0"/>
              <a:t>на отчетную дату, служащими за отчетный период и за два года, предшествующие отчетному периоду</a:t>
            </a:r>
          </a:p>
          <a:p>
            <a:pPr marL="12700" indent="528638" algn="just">
              <a:buFont typeface="+mj-lt"/>
              <a:buAutoNum type="arabicPeriod"/>
            </a:pPr>
            <a:r>
              <a:rPr lang="ru-RU" dirty="0"/>
              <a:t>достоверности и полноты сведений (в части, касающейся профилактики коррупционных правонарушений), </a:t>
            </a:r>
            <a:r>
              <a:rPr lang="ru-RU" b="1" dirty="0"/>
              <a:t>представленных гражданами при поступлении на федеральную государственную службу</a:t>
            </a:r>
            <a:r>
              <a:rPr lang="ru-RU" dirty="0"/>
              <a:t> в соответствии с нормативными правовыми актами Российской Федерации</a:t>
            </a:r>
          </a:p>
          <a:p>
            <a:pPr marL="12700" indent="528638" algn="just">
              <a:buFont typeface="+mj-lt"/>
              <a:buAutoNum type="arabicPeriod"/>
            </a:pPr>
            <a:r>
              <a:rPr lang="ru-RU" dirty="0"/>
              <a:t>соблюдения государственными служащими в течение трех лет, предшествующих поступлению информации, явившейся основанием для осуществления проверки, ограничений и запретов, требований о предотвращении или урегулировании конфликта интересов, исполнения ими обязанностей, установленных Федеральным </a:t>
            </a:r>
            <a:r>
              <a:rPr lang="ru-RU" dirty="0">
                <a:hlinkClick r:id="rId2"/>
              </a:rPr>
              <a:t>законом</a:t>
            </a:r>
            <a:r>
              <a:rPr lang="ru-RU" dirty="0"/>
              <a:t> «О противодействии коррупции» и другими федеральными законами (далее - требования к служебному поведению)</a:t>
            </a:r>
          </a:p>
        </p:txBody>
      </p:sp>
    </p:spTree>
    <p:extLst>
      <p:ext uri="{BB962C8B-B14F-4D97-AF65-F5344CB8AC3E}">
        <p14:creationId xmlns:p14="http://schemas.microsoft.com/office/powerpoint/2010/main" val="42206920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7546113-1D59-5146-B1CD-2CB363056C93}"/>
              </a:ext>
            </a:extLst>
          </p:cNvPr>
          <p:cNvSpPr>
            <a:spLocks noGrp="1"/>
          </p:cNvSpPr>
          <p:nvPr>
            <p:ph idx="1"/>
          </p:nvPr>
        </p:nvSpPr>
        <p:spPr>
          <a:xfrm>
            <a:off x="514350" y="0"/>
            <a:ext cx="11449050" cy="6858000"/>
          </a:xfrm>
        </p:spPr>
        <p:txBody>
          <a:bodyPr>
            <a:noAutofit/>
          </a:bodyPr>
          <a:lstStyle/>
          <a:p>
            <a:pPr marL="17463" indent="523875" algn="just"/>
            <a:r>
              <a:rPr lang="ru-RU" sz="2600" dirty="0"/>
              <a:t>Оценивая наличие конфликта интересов или реальной возможности его возникновения, необходимо учитывать, что при наличии родственных связей следует изучать все аспекты деятельности служащего, сопоставлять его должностные обязанности, функции государственного управления, принимаемые им решения в их взаимосвязи. При оценке данных обстоятельств следует также принимать во внимание и то, что реализация должностных обязанностей, извлечение выгоды (возможность ее извлечения) и причинная связь между ними являются необходимыми условиями возникновения конфликта интересов.   </a:t>
            </a:r>
          </a:p>
          <a:p>
            <a:pPr marL="17463" indent="523875" algn="just"/>
            <a:r>
              <a:rPr lang="ru-RU" sz="2600" dirty="0"/>
              <a:t>Генеральной прокуратурой Российской Федерации разработана </a:t>
            </a:r>
            <a:r>
              <a:rPr lang="ru-RU" sz="2600" dirty="0">
                <a:hlinkClick r:id="rId2"/>
              </a:rPr>
              <a:t>памятка</a:t>
            </a:r>
            <a:r>
              <a:rPr lang="ru-RU" sz="2600" dirty="0"/>
              <a:t> по вопросам привлечения к юридической ответственности за непринятие мер по предотвращению и (или) урегулированию конфликта интересов.</a:t>
            </a:r>
            <a:endParaRPr lang="ru-RU" sz="2600" b="1" dirty="0"/>
          </a:p>
          <a:p>
            <a:pPr marL="17463" indent="523875" algn="just"/>
            <a:r>
              <a:rPr lang="ru-RU" sz="2600" dirty="0"/>
              <a:t>Согласно разъяснениям, содержащимся в указанной памятке, конфликт интересов является исключительно умышленным деянием даже в случае, когда служащий (работник) бездействует, так как должностное лицо осознает, что своими действиями (бездействием) использует свое должностное положение (полномочия) для определенных целей и при этом исполняет должностные обязанности ненадлежащим образом</a:t>
            </a:r>
          </a:p>
        </p:txBody>
      </p:sp>
    </p:spTree>
    <p:extLst>
      <p:ext uri="{BB962C8B-B14F-4D97-AF65-F5344CB8AC3E}">
        <p14:creationId xmlns:p14="http://schemas.microsoft.com/office/powerpoint/2010/main" val="21696548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F121F52-971B-BC4A-AC1E-52F8B4C9DC0E}"/>
              </a:ext>
            </a:extLst>
          </p:cNvPr>
          <p:cNvSpPr>
            <a:spLocks noGrp="1"/>
          </p:cNvSpPr>
          <p:nvPr>
            <p:ph idx="1"/>
          </p:nvPr>
        </p:nvSpPr>
        <p:spPr>
          <a:xfrm>
            <a:off x="342900" y="266700"/>
            <a:ext cx="11677650" cy="6248400"/>
          </a:xfrm>
        </p:spPr>
        <p:txBody>
          <a:bodyPr>
            <a:normAutofit lnSpcReduction="10000"/>
          </a:bodyPr>
          <a:lstStyle/>
          <a:p>
            <a:pPr marL="17463" indent="615950" algn="just"/>
            <a:r>
              <a:rPr lang="ru-RU" dirty="0"/>
              <a:t>Именно наличие умышленных, то есть осознанных целенаправленных действий, связанных с извлечением имущественной выгоды в интересах конкретных лиц, влечет применение института утраты доверия.</a:t>
            </a:r>
          </a:p>
          <a:p>
            <a:pPr marL="17463" indent="615950" algn="just"/>
            <a:r>
              <a:rPr lang="ru-RU" dirty="0"/>
              <a:t>В этой связи необходимо разграничить стадии возникновения конфликтной ситуации на возможность возникновения конфликта интересов и состоявшийся факт ненадлежащего исполнения должностных обязанностей при наличии личной заинтересованности.</a:t>
            </a:r>
          </a:p>
          <a:p>
            <a:pPr marL="17463" indent="615950" algn="just"/>
            <a:r>
              <a:rPr lang="ru-RU" dirty="0"/>
              <a:t>Например, не может быть расценена ситуация как возможность возникновения конфликта интересов при наличии одного лишь факта осуществления супругой налогового инспектора районного звена предпринимательской деятельности на территории данного района. При таких условиях обязанность по уведомлению о возможности возникновения конфликта интересов у инспектора возникает в том случае, когда к нему поступает документ (информация), в соответствии с которым ему необходимо будет реализовать свои полномочия в отношении этой конкретной организации (к примеру, провести камеральную проверку).</a:t>
            </a:r>
          </a:p>
        </p:txBody>
      </p:sp>
    </p:spTree>
    <p:extLst>
      <p:ext uri="{BB962C8B-B14F-4D97-AF65-F5344CB8AC3E}">
        <p14:creationId xmlns:p14="http://schemas.microsoft.com/office/powerpoint/2010/main" val="14455642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0A01ABC-6C59-FE43-8C3B-60E1A6E19374}"/>
              </a:ext>
            </a:extLst>
          </p:cNvPr>
          <p:cNvSpPr>
            <a:spLocks noGrp="1"/>
          </p:cNvSpPr>
          <p:nvPr>
            <p:ph idx="1"/>
          </p:nvPr>
        </p:nvSpPr>
        <p:spPr>
          <a:xfrm>
            <a:off x="400050" y="266700"/>
            <a:ext cx="11563350" cy="6286500"/>
          </a:xfrm>
        </p:spPr>
        <p:txBody>
          <a:bodyPr>
            <a:normAutofit fontScale="92500" lnSpcReduction="10000"/>
          </a:bodyPr>
          <a:lstStyle/>
          <a:p>
            <a:pPr marL="17463" indent="485775" algn="just" hangingPunct="0">
              <a:buNone/>
            </a:pPr>
            <a:r>
              <a:rPr lang="ru-RU" dirty="0"/>
              <a:t>Таким образом, для вывода о возникновении личной заинтересованности, которая может привести к конфликту интересов, необходимо учитывать следующее:</a:t>
            </a:r>
          </a:p>
          <a:p>
            <a:pPr marL="17463" indent="485775" algn="just" hangingPunct="0">
              <a:buNone/>
            </a:pPr>
            <a:r>
              <a:rPr lang="ru-RU" dirty="0"/>
              <a:t>диспозиция конфликта интересов предполагает исключительно умышленное деяние, т.е. осознание виновным всех элементов конфликта, включая наличие выгодоприобретателя;</a:t>
            </a:r>
          </a:p>
          <a:p>
            <a:pPr marL="17463" indent="485775" algn="just" hangingPunct="0">
              <a:buNone/>
            </a:pPr>
            <a:r>
              <a:rPr lang="ru-RU" dirty="0"/>
              <a:t>возможность возникновения конфликта интересов должна рассматриваться как ситуация, непосредственно связанная с потенциальной реализацией конкретных, а не абстрактных должностных  (служебных) функций (обязанностей), а также с возникновением (непосредственной возможностью возникновения) правоотношений, характеризующихся различными интересами (когда служащий оказался в условиях непосредственного принятия решения);</a:t>
            </a:r>
          </a:p>
          <a:p>
            <a:pPr marL="17463" indent="485775" algn="just" hangingPunct="0">
              <a:buNone/>
            </a:pPr>
            <a:r>
              <a:rPr lang="ru-RU" dirty="0"/>
              <a:t>возможность извлечения материальной выгоды в виде денег, иного имущества, в том числе имущественных прав, услуг имущественного характера, результатов выполнения работ или каких-либо выгод (преимуществ) должна быть непосредственной, реальной и закономерной (не случайной) реализацией служащим  своих должностных (служебных) обязанностей.</a:t>
            </a:r>
          </a:p>
        </p:txBody>
      </p:sp>
    </p:spTree>
    <p:extLst>
      <p:ext uri="{BB962C8B-B14F-4D97-AF65-F5344CB8AC3E}">
        <p14:creationId xmlns:p14="http://schemas.microsoft.com/office/powerpoint/2010/main" val="20277733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4EAB766-2D6F-A449-B2D3-33216FA15AFD}"/>
              </a:ext>
            </a:extLst>
          </p:cNvPr>
          <p:cNvSpPr>
            <a:spLocks noGrp="1"/>
          </p:cNvSpPr>
          <p:nvPr>
            <p:ph idx="1"/>
          </p:nvPr>
        </p:nvSpPr>
        <p:spPr>
          <a:xfrm>
            <a:off x="838200" y="419100"/>
            <a:ext cx="10839450" cy="6076950"/>
          </a:xfrm>
        </p:spPr>
        <p:txBody>
          <a:bodyPr>
            <a:normAutofit lnSpcReduction="10000"/>
          </a:bodyPr>
          <a:lstStyle/>
          <a:p>
            <a:pPr marL="17463" indent="485775" algn="just" hangingPunct="0">
              <a:buNone/>
            </a:pPr>
            <a:r>
              <a:rPr lang="ru-RU" dirty="0"/>
              <a:t>Для определения наличия в действиях (бездействии) должностного лица конфликта интересов обязательна личная заинтересованность служащего.</a:t>
            </a:r>
          </a:p>
          <a:p>
            <a:pPr marL="17463" indent="485775" algn="just">
              <a:buNone/>
            </a:pPr>
            <a:r>
              <a:rPr lang="ru-RU" dirty="0"/>
              <a:t>Следует также иметь ввиду, что участие в деятельности коммерческой организации, родственные связи, дружеские отношения не являются единственным и достаточным признаком конфликта интересов. </a:t>
            </a:r>
          </a:p>
          <a:p>
            <a:pPr marL="0" indent="577850" algn="just">
              <a:buNone/>
            </a:pPr>
            <a:r>
              <a:rPr lang="ru-RU" dirty="0"/>
              <a:t>Также следует учитывать, что в соответствии с ч. 6 ст. 11 Федерального закона «О противодействии коррупции», ч. 2.3 ст. 14.1 ФЗ № 25-ФЗ, ст. 59.2 ФЗ № 79-ФЗ непринятие лицом, указанным в </a:t>
            </a:r>
            <a:r>
              <a:rPr lang="ru-RU" dirty="0">
                <a:hlinkClick r:id="rId2"/>
              </a:rPr>
              <a:t>ч.</a:t>
            </a:r>
            <a:r>
              <a:rPr lang="ru-RU" dirty="0"/>
              <a:t> 1 ст. 10  Федерального закона «О противодействии коррупции», являющимся стороной конфликта интересов, мер по предотвращению или урегулированию конфликта интересов является правонарушением, влекущим увольнение указанного лица в соответствии с законодательством Российской Федерации.</a:t>
            </a:r>
          </a:p>
          <a:p>
            <a:endParaRPr lang="ru-RU" dirty="0"/>
          </a:p>
        </p:txBody>
      </p:sp>
    </p:spTree>
    <p:extLst>
      <p:ext uri="{BB962C8B-B14F-4D97-AF65-F5344CB8AC3E}">
        <p14:creationId xmlns:p14="http://schemas.microsoft.com/office/powerpoint/2010/main" val="37699023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9BFFBA6-08B3-6245-9BC7-E1B1FFA690E6}"/>
              </a:ext>
            </a:extLst>
          </p:cNvPr>
          <p:cNvSpPr>
            <a:spLocks noGrp="1"/>
          </p:cNvSpPr>
          <p:nvPr>
            <p:ph idx="1"/>
          </p:nvPr>
        </p:nvSpPr>
        <p:spPr>
          <a:xfrm>
            <a:off x="400051" y="242371"/>
            <a:ext cx="11531216" cy="6400800"/>
          </a:xfrm>
        </p:spPr>
        <p:txBody>
          <a:bodyPr>
            <a:normAutofit fontScale="70000" lnSpcReduction="20000"/>
          </a:bodyPr>
          <a:lstStyle/>
          <a:p>
            <a:pPr algn="just"/>
            <a:r>
              <a:rPr lang="ru-RU" sz="3400" dirty="0"/>
              <a:t>Согласно </a:t>
            </a:r>
            <a:r>
              <a:rPr lang="ru-RU" sz="3400" dirty="0">
                <a:hlinkClick r:id="rId2"/>
              </a:rPr>
              <a:t>ч. 2 ст. 13.1</a:t>
            </a:r>
            <a:r>
              <a:rPr lang="ru-RU" sz="3400" dirty="0"/>
              <a:t> ФЗ </a:t>
            </a:r>
            <a:r>
              <a:rPr lang="ru-RU" sz="3400" dirty="0" err="1"/>
              <a:t>N</a:t>
            </a:r>
            <a:r>
              <a:rPr lang="ru-RU" sz="3400" dirty="0"/>
              <a:t> 273-ФЗ лицо, замещающее государственную должность, которому стало известно о возникновении у подчиненного ему лица личной заинтересованности, которая приводит или может привести к конфликту интересов, подлежит увольнению (освобождению от должности) в связи с утратой доверия также в случае непринятия лицом, замещающим государственную должность, мер по предотвращению и (или) урегулированию конфликта интересов, стороной которого является подчиненное ему лицо.</a:t>
            </a:r>
          </a:p>
          <a:p>
            <a:pPr algn="just"/>
            <a:r>
              <a:rPr lang="ru-RU" sz="3400" dirty="0"/>
              <a:t>Указанным положениями устанавливается, что представитель нанимателя (лицо, замещающее государственную должность) совершило коррупционное правонарушение, которое выразилось в бездействии по отношению к ситуации личной заинтересованности, возникшей у подчиненного ему лица. Представителю нанимателя (лицу, замещающему государственную должность) помимо организации работы и осуществления контроля за деятельностью своих подчиненных необходимо оказывать содействие указанным лицам в соблюдении антикоррупционного законодательства.</a:t>
            </a:r>
          </a:p>
          <a:p>
            <a:pPr algn="just"/>
            <a:r>
              <a:rPr lang="ru-RU" sz="3400" dirty="0"/>
              <a:t>Для привлечения представителя нанимателя (лица, замещающего государственную должность) к предусмотренной законодательством ответственности необходимо установить факты, свидетельствующие об осведомленности указанных лиц о возникновении у подчиненных им лиц ситуации личной заинтересованности, а также бездействие в рассматриваемой ситуации.</a:t>
            </a:r>
          </a:p>
          <a:p>
            <a:endParaRPr lang="ru-RU" dirty="0"/>
          </a:p>
        </p:txBody>
      </p:sp>
    </p:spTree>
    <p:extLst>
      <p:ext uri="{BB962C8B-B14F-4D97-AF65-F5344CB8AC3E}">
        <p14:creationId xmlns:p14="http://schemas.microsoft.com/office/powerpoint/2010/main" val="41277356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050D6C-BFA0-1F4F-B881-23326E371933}"/>
              </a:ext>
            </a:extLst>
          </p:cNvPr>
          <p:cNvSpPr>
            <a:spLocks noGrp="1"/>
          </p:cNvSpPr>
          <p:nvPr>
            <p:ph type="title"/>
          </p:nvPr>
        </p:nvSpPr>
        <p:spPr>
          <a:xfrm>
            <a:off x="838200" y="0"/>
            <a:ext cx="10515600" cy="370114"/>
          </a:xfrm>
        </p:spPr>
        <p:txBody>
          <a:bodyPr>
            <a:normAutofit fontScale="90000"/>
          </a:bodyPr>
          <a:lstStyle/>
          <a:p>
            <a:pPr algn="ctr"/>
            <a:r>
              <a:rPr lang="ru-RU" sz="2800" dirty="0">
                <a:solidFill>
                  <a:srgbClr val="FF0000"/>
                </a:solidFill>
              </a:rPr>
              <a:t>Подготовка протокола</a:t>
            </a:r>
          </a:p>
        </p:txBody>
      </p:sp>
      <p:sp>
        <p:nvSpPr>
          <p:cNvPr id="3" name="Объект 2">
            <a:extLst>
              <a:ext uri="{FF2B5EF4-FFF2-40B4-BE49-F238E27FC236}">
                <a16:creationId xmlns:a16="http://schemas.microsoft.com/office/drawing/2014/main" id="{1E9ED317-F6E7-F74B-8BEA-10634F11A53A}"/>
              </a:ext>
            </a:extLst>
          </p:cNvPr>
          <p:cNvSpPr>
            <a:spLocks noGrp="1"/>
          </p:cNvSpPr>
          <p:nvPr>
            <p:ph idx="1"/>
          </p:nvPr>
        </p:nvSpPr>
        <p:spPr>
          <a:xfrm>
            <a:off x="0" y="370115"/>
            <a:ext cx="12192000" cy="6749142"/>
          </a:xfrm>
        </p:spPr>
        <p:txBody>
          <a:bodyPr>
            <a:noAutofit/>
          </a:bodyPr>
          <a:lstStyle/>
          <a:p>
            <a:pPr marL="20638" indent="603250" algn="just">
              <a:buNone/>
            </a:pPr>
            <a:r>
              <a:rPr lang="ru-RU" sz="2600" dirty="0"/>
              <a:t>На первоначальном этапе установлению и последующему отражению в протоколе подлежит информация о лицах, с которыми связана личная заинтересованность должностного лица, выражающаяся в  возможности получения этими лицами доходов в виде денег, иного имущества, в том числе имущественных прав, услуг имущественного характера, результатов выполненных работ или каких-либо выгод (преимуществ) в результате осуществления должностным лицом своих полномочий и обязанностей.</a:t>
            </a:r>
          </a:p>
          <a:p>
            <a:pPr marL="20638" indent="603250" algn="just">
              <a:buNone/>
            </a:pPr>
            <a:r>
              <a:rPr lang="ru-RU" sz="2600" dirty="0"/>
              <a:t>Такими лицами могут быть: </a:t>
            </a:r>
          </a:p>
          <a:p>
            <a:pPr marL="20638" indent="603250" algn="just">
              <a:buNone/>
            </a:pPr>
            <a:r>
              <a:rPr lang="ru-RU" sz="2600" dirty="0"/>
              <a:t>само лицо, на которое в соответствии с антикоррупционным законодательством РФ распространена обязанность принимать меры по предотвращению и урегулированию конфликта интересов; </a:t>
            </a:r>
          </a:p>
          <a:p>
            <a:pPr marL="20638" indent="603250" algn="just">
              <a:buNone/>
            </a:pPr>
            <a:r>
              <a:rPr lang="ru-RU" sz="2600" dirty="0"/>
              <a:t>близкие родственники или свойственники (родители, супруги, дети, братья, сестры, а также братья, сестры, родители, дети супругов и супруги детей) должностного лица; </a:t>
            </a:r>
          </a:p>
          <a:p>
            <a:pPr marL="20638" indent="603250" algn="just">
              <a:buNone/>
            </a:pPr>
            <a:r>
              <a:rPr lang="ru-RU" sz="2600" dirty="0"/>
              <a:t>иные граждане или организации, с которыми должностное лицо и (или) лица, состоящие с ним в близком родстве или свойстве, связаны имущественными, корпоративными или иными близкими отношениями.</a:t>
            </a:r>
          </a:p>
        </p:txBody>
      </p:sp>
    </p:spTree>
    <p:extLst>
      <p:ext uri="{BB962C8B-B14F-4D97-AF65-F5344CB8AC3E}">
        <p14:creationId xmlns:p14="http://schemas.microsoft.com/office/powerpoint/2010/main" val="16436352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F7724FB-26ED-9649-AF8F-24D510583C9D}"/>
              </a:ext>
            </a:extLst>
          </p:cNvPr>
          <p:cNvSpPr/>
          <p:nvPr/>
        </p:nvSpPr>
        <p:spPr>
          <a:xfrm>
            <a:off x="696686" y="402495"/>
            <a:ext cx="10929257" cy="5109091"/>
          </a:xfrm>
          <a:prstGeom prst="rect">
            <a:avLst/>
          </a:prstGeom>
        </p:spPr>
        <p:txBody>
          <a:bodyPr wrap="square">
            <a:spAutoFit/>
          </a:bodyPr>
          <a:lstStyle/>
          <a:p>
            <a:pPr indent="774700" algn="just"/>
            <a:r>
              <a:rPr lang="ru-RU" sz="2800" dirty="0"/>
              <a:t>В дальнейшем выявляется и фиксируется в протоколе наличие </a:t>
            </a:r>
            <a:br>
              <a:rPr lang="ru-RU" sz="2800" dirty="0"/>
            </a:br>
            <a:r>
              <a:rPr lang="ru-RU" sz="2800" dirty="0"/>
              <a:t>у должностного лица соответствующих полномочий.</a:t>
            </a:r>
          </a:p>
          <a:p>
            <a:pPr indent="774700" algn="just"/>
            <a:r>
              <a:rPr lang="ru-RU" sz="2800" dirty="0"/>
              <a:t>Затем анализируется возможность влияния личной заинтересованности должностного лица на надлежащее, объективное и беспристрастное исполнение им своих должностных (служебных) обязанностей (осуществление полномочий).</a:t>
            </a:r>
          </a:p>
          <a:p>
            <a:pPr indent="774700" algn="just"/>
            <a:r>
              <a:rPr lang="ru-RU" sz="2800" dirty="0"/>
              <a:t>В случае установления того факта, что личная заинтересованность должностного лица влияет или может повлиять на надлежащее, объективное и беспристрастное исполнение им должностных (служебных) обязанностей (осуществление полномочий), </a:t>
            </a:r>
            <a:r>
              <a:rPr lang="ru-RU" sz="2800" b="1" dirty="0"/>
              <a:t>фиксируется факт наличия конфликта интересов. </a:t>
            </a:r>
          </a:p>
          <a:p>
            <a:pPr algn="just"/>
            <a:endParaRPr lang="ru-RU" dirty="0"/>
          </a:p>
        </p:txBody>
      </p:sp>
    </p:spTree>
    <p:extLst>
      <p:ext uri="{BB962C8B-B14F-4D97-AF65-F5344CB8AC3E}">
        <p14:creationId xmlns:p14="http://schemas.microsoft.com/office/powerpoint/2010/main" val="150323150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887AAC5-B4B2-B642-8F17-824A07CFA4B3}"/>
              </a:ext>
            </a:extLst>
          </p:cNvPr>
          <p:cNvSpPr/>
          <p:nvPr/>
        </p:nvSpPr>
        <p:spPr>
          <a:xfrm>
            <a:off x="217714" y="0"/>
            <a:ext cx="11756572" cy="7417415"/>
          </a:xfrm>
          <a:prstGeom prst="rect">
            <a:avLst/>
          </a:prstGeom>
        </p:spPr>
        <p:txBody>
          <a:bodyPr wrap="square">
            <a:spAutoFit/>
          </a:bodyPr>
          <a:lstStyle/>
          <a:p>
            <a:pPr indent="493713" algn="just"/>
            <a:r>
              <a:rPr lang="ru-RU" sz="2800" dirty="0">
                <a:latin typeface="Times New Roman" panose="02020603050405020304" pitchFamily="18" charset="0"/>
                <a:ea typeface="Times New Roman" panose="02020603050405020304" pitchFamily="18" charset="0"/>
              </a:rPr>
              <a:t>При решении вопроса о привлечении к ответственности лица, </a:t>
            </a:r>
            <a:br>
              <a:rPr lang="ru-RU" sz="2800" dirty="0">
                <a:latin typeface="Times New Roman" panose="02020603050405020304" pitchFamily="18" charset="0"/>
                <a:ea typeface="Times New Roman" panose="02020603050405020304" pitchFamily="18" charset="0"/>
              </a:rPr>
            </a:br>
            <a:r>
              <a:rPr lang="ru-RU" sz="2800" dirty="0">
                <a:latin typeface="Times New Roman" panose="02020603050405020304" pitchFamily="18" charset="0"/>
                <a:ea typeface="Times New Roman" panose="02020603050405020304" pitchFamily="18" charset="0"/>
              </a:rPr>
              <a:t>не исполнившего обязанности по предотвращению и (или) урегулированию конфликта интересов, устанавливаются обстоятельства, которые могут повлиять на определение конкретной меры ответственности, в том числе:</a:t>
            </a:r>
            <a:r>
              <a:rPr lang="ru-RU" sz="2800" dirty="0"/>
              <a:t> </a:t>
            </a:r>
          </a:p>
          <a:p>
            <a:pPr indent="493713" algn="just"/>
            <a:r>
              <a:rPr lang="ru-RU" sz="2800" dirty="0"/>
              <a:t>факт подачи должностным лицом  уведомления о личной заинтересованности;</a:t>
            </a:r>
          </a:p>
          <a:p>
            <a:pPr indent="493713" algn="just"/>
            <a:r>
              <a:rPr lang="ru-RU" sz="2800" dirty="0"/>
              <a:t>наличие установленных фактов ненадлежащего исполнения рассматриваемым лицом должностных (служебных) обязанностей (осуществления полномочий) в ситуации, когда существовал  конфликт интересов;</a:t>
            </a:r>
          </a:p>
          <a:p>
            <a:pPr indent="493713" algn="just"/>
            <a:r>
              <a:rPr lang="ru-RU" sz="2800" dirty="0"/>
              <a:t>величина нанесенного ущерба (при наличии);</a:t>
            </a:r>
          </a:p>
          <a:p>
            <a:pPr indent="493713" algn="just"/>
            <a:r>
              <a:rPr lang="ru-RU" sz="2800" dirty="0"/>
              <a:t>самостоятельное принятие (непринятие) должностным лицом мер по предотвращению или урегулированию конфликта интересов;</a:t>
            </a:r>
          </a:p>
          <a:p>
            <a:pPr indent="493713" algn="just"/>
            <a:r>
              <a:rPr lang="ru-RU" sz="2800" dirty="0"/>
              <a:t>соблюдение должностным лицом других требований законодательства о противодействии коррупции, а также предшествующие результаты исполнения должностных обязанностей.</a:t>
            </a:r>
          </a:p>
          <a:p>
            <a:pPr indent="493713" algn="just"/>
            <a:r>
              <a:rPr lang="ru-RU" sz="2800" dirty="0"/>
              <a:t> </a:t>
            </a:r>
          </a:p>
        </p:txBody>
      </p:sp>
    </p:spTree>
    <p:extLst>
      <p:ext uri="{BB962C8B-B14F-4D97-AF65-F5344CB8AC3E}">
        <p14:creationId xmlns:p14="http://schemas.microsoft.com/office/powerpoint/2010/main" val="22521413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1084BDC-13C5-EB47-86E7-1EBE2112726C}"/>
              </a:ext>
            </a:extLst>
          </p:cNvPr>
          <p:cNvSpPr/>
          <p:nvPr/>
        </p:nvSpPr>
        <p:spPr>
          <a:xfrm>
            <a:off x="348343" y="2413338"/>
            <a:ext cx="11386457" cy="2677656"/>
          </a:xfrm>
          <a:prstGeom prst="rect">
            <a:avLst/>
          </a:prstGeom>
        </p:spPr>
        <p:txBody>
          <a:bodyPr wrap="square">
            <a:spAutoFit/>
          </a:bodyPr>
          <a:lstStyle/>
          <a:p>
            <a:pPr algn="just"/>
            <a:r>
              <a:rPr lang="ru-RU" sz="2800" dirty="0"/>
              <a:t>По итогам рассмотрения указанных вопросов комиссия фиксирует в протоколе принятое решение относительно соблюдения (не соблюдения) должностным лицом требований об урегулировании конфликта интересов; рекомендует конкретную меру ответственности; дает предложения по предотвращению или по возможному урегулированию конфликта интересов</a:t>
            </a:r>
          </a:p>
        </p:txBody>
      </p:sp>
    </p:spTree>
    <p:extLst>
      <p:ext uri="{BB962C8B-B14F-4D97-AF65-F5344CB8AC3E}">
        <p14:creationId xmlns:p14="http://schemas.microsoft.com/office/powerpoint/2010/main" val="16676017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03813"/>
            <a:ext cx="10993916" cy="842790"/>
          </a:xfrm>
        </p:spPr>
        <p:txBody>
          <a:bodyPr>
            <a:noAutofit/>
          </a:bodyPr>
          <a:lstStyle/>
          <a:p>
            <a:pPr algn="ctr"/>
            <a:r>
              <a:rPr lang="ru-RU" sz="2800" b="1" dirty="0">
                <a:solidFill>
                  <a:srgbClr val="C00000"/>
                </a:solidFill>
              </a:rPr>
              <a:t>Порядок предотвращения и урегулирования конфликта интересов </a:t>
            </a:r>
            <a:br>
              <a:rPr lang="ru-RU" sz="2800" b="1" dirty="0">
                <a:solidFill>
                  <a:srgbClr val="C00000"/>
                </a:solidFill>
              </a:rPr>
            </a:br>
            <a:r>
              <a:rPr lang="ru-RU" sz="2400" b="1" dirty="0">
                <a:solidFill>
                  <a:srgbClr val="C00000"/>
                </a:solidFill>
              </a:rPr>
              <a:t>(на примере ГГС края, </a:t>
            </a:r>
            <a:r>
              <a:rPr lang="ru-RU" sz="2400" dirty="0"/>
              <a:t>Постановление Губернатора ПК от 11.07.2016 № 49-пг </a:t>
            </a:r>
            <a:r>
              <a:rPr lang="ru-RU" sz="2400" b="1" dirty="0">
                <a:solidFill>
                  <a:srgbClr val="C00000"/>
                </a:solidFill>
              </a:rPr>
              <a:t>)</a:t>
            </a:r>
          </a:p>
        </p:txBody>
      </p:sp>
      <p:sp>
        <p:nvSpPr>
          <p:cNvPr id="3" name="Объект 2"/>
          <p:cNvSpPr>
            <a:spLocks noGrp="1"/>
          </p:cNvSpPr>
          <p:nvPr>
            <p:ph idx="1"/>
          </p:nvPr>
        </p:nvSpPr>
        <p:spPr>
          <a:xfrm>
            <a:off x="838200" y="1046603"/>
            <a:ext cx="10993916" cy="5607585"/>
          </a:xfrm>
        </p:spPr>
        <p:txBody>
          <a:bodyPr>
            <a:normAutofit fontScale="92500" lnSpcReduction="10000"/>
          </a:bodyPr>
          <a:lstStyle/>
          <a:p>
            <a:pPr marL="0" indent="534988" algn="just">
              <a:buNone/>
            </a:pPr>
            <a:r>
              <a:rPr lang="ru-RU" dirty="0"/>
              <a:t>Подразделение кадровой службы после регистрации уведомления осуществляют его рассмотрение и подготовку мотивированного заключения по результатам его рассмотрения в порядке и сроки, установленные </a:t>
            </a:r>
            <a:r>
              <a:rPr lang="ru-RU" b="1" dirty="0">
                <a:solidFill>
                  <a:srgbClr val="C00000"/>
                </a:solidFill>
              </a:rPr>
              <a:t>положением о соответствующей комиссии </a:t>
            </a:r>
            <a:r>
              <a:rPr lang="ru-RU" dirty="0"/>
              <a:t>по соблюдению требований к служебному поведению государственных служащих и урегулированию конфликта интересов.</a:t>
            </a:r>
          </a:p>
          <a:p>
            <a:pPr marL="0" indent="534988" algn="just">
              <a:buNone/>
            </a:pPr>
            <a:r>
              <a:rPr lang="ru-RU" dirty="0"/>
              <a:t>Уведомление, мотивированное заключение по результатам его рассмотрения, а также иные материалы </a:t>
            </a:r>
            <a:r>
              <a:rPr lang="ru-RU" b="1" dirty="0">
                <a:solidFill>
                  <a:srgbClr val="C00000"/>
                </a:solidFill>
              </a:rPr>
              <a:t>передаются для рассмотрения в соответствующую комиссию</a:t>
            </a:r>
            <a:r>
              <a:rPr lang="ru-RU" b="1" dirty="0"/>
              <a:t> </a:t>
            </a:r>
            <a:r>
              <a:rPr lang="ru-RU" dirty="0"/>
              <a:t>по соблюдению требований к служебному поведению государственных служащих и урегулированию конфликта интересов для рассмотрения и принятия по ним решений в соответствии с установленным порядком ее работы.</a:t>
            </a:r>
          </a:p>
          <a:p>
            <a:pPr marL="0" indent="534988" algn="just">
              <a:buNone/>
            </a:pPr>
            <a:r>
              <a:rPr lang="ru-RU" b="1" dirty="0">
                <a:solidFill>
                  <a:srgbClr val="C00000"/>
                </a:solidFill>
              </a:rPr>
              <a:t>Окончательное решение о принятии конкретных мер по предотвращению и урегулированию конфликта интересов остается за представителем нанимателя</a:t>
            </a:r>
          </a:p>
          <a:p>
            <a:pPr marL="0" indent="0">
              <a:buNone/>
            </a:pPr>
            <a:endParaRPr lang="ru-RU" dirty="0"/>
          </a:p>
        </p:txBody>
      </p:sp>
    </p:spTree>
    <p:extLst>
      <p:ext uri="{BB962C8B-B14F-4D97-AF65-F5344CB8AC3E}">
        <p14:creationId xmlns:p14="http://schemas.microsoft.com/office/powerpoint/2010/main" val="3368610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9788" y="365126"/>
            <a:ext cx="10515600" cy="607148"/>
          </a:xfrm>
        </p:spPr>
        <p:txBody>
          <a:bodyPr anchor="t">
            <a:noAutofit/>
          </a:bodyPr>
          <a:lstStyle/>
          <a:p>
            <a:pPr algn="ctr"/>
            <a:r>
              <a:rPr lang="ru-RU" sz="2800" b="1" dirty="0">
                <a:solidFill>
                  <a:srgbClr val="C00000"/>
                </a:solidFill>
              </a:rPr>
              <a:t>Основания проверки</a:t>
            </a:r>
            <a:br>
              <a:rPr lang="ru-RU" sz="2800" b="1" dirty="0">
                <a:solidFill>
                  <a:srgbClr val="C00000"/>
                </a:solidFill>
              </a:rPr>
            </a:br>
            <a:endParaRPr lang="ru-RU" sz="2800" b="1" dirty="0">
              <a:solidFill>
                <a:srgbClr val="C00000"/>
              </a:solidFill>
            </a:endParaRPr>
          </a:p>
        </p:txBody>
      </p:sp>
      <p:sp>
        <p:nvSpPr>
          <p:cNvPr id="20" name="Объект 19"/>
          <p:cNvSpPr>
            <a:spLocks noGrp="1"/>
          </p:cNvSpPr>
          <p:nvPr>
            <p:ph sz="half" idx="2"/>
          </p:nvPr>
        </p:nvSpPr>
        <p:spPr>
          <a:xfrm>
            <a:off x="552450" y="822574"/>
            <a:ext cx="11403623" cy="5594100"/>
          </a:xfrm>
        </p:spPr>
        <p:txBody>
          <a:bodyPr anchor="t">
            <a:normAutofit lnSpcReduction="10000"/>
          </a:bodyPr>
          <a:lstStyle/>
          <a:p>
            <a:pPr marL="0" indent="0" algn="just">
              <a:buNone/>
            </a:pPr>
            <a:r>
              <a:rPr lang="ru-RU" sz="2000" dirty="0"/>
              <a:t>	</a:t>
            </a:r>
            <a:r>
              <a:rPr lang="ru-RU" b="1" dirty="0"/>
              <a:t>Основанием для осуществления проверки, является достаточная информация, представленная в письменном виде (кроме анонимок) в установленном порядке:</a:t>
            </a:r>
          </a:p>
          <a:p>
            <a:pPr algn="just"/>
            <a:r>
              <a:rPr lang="ru-RU" dirty="0"/>
              <a:t>правоохранительными органами, иными государственными органами, органами местного самоуправления и их должностными лицами</a:t>
            </a:r>
          </a:p>
          <a:p>
            <a:pPr algn="just"/>
            <a:r>
              <a:rPr lang="ru-RU" dirty="0"/>
              <a:t>работниками подразделений кадровых служб, ответственными за работу по профилактике коррупционных и иных правонарушений</a:t>
            </a:r>
          </a:p>
          <a:p>
            <a:pPr algn="just"/>
            <a:r>
              <a:rPr lang="ru-RU" dirty="0"/>
              <a:t>постоянно действующими руководящими органами политических партий и зарегистрированных в соответствии с законом иных общероссийских общественных объединений, не являющихся политическими партиями</a:t>
            </a:r>
          </a:p>
          <a:p>
            <a:pPr algn="just"/>
            <a:r>
              <a:rPr lang="ru-RU" dirty="0"/>
              <a:t>Общественной палатой Российской Федерации</a:t>
            </a:r>
          </a:p>
          <a:p>
            <a:pPr algn="just"/>
            <a:r>
              <a:rPr lang="ru-RU" dirty="0"/>
              <a:t>общероссийскими средствами массовой информации</a:t>
            </a:r>
          </a:p>
        </p:txBody>
      </p:sp>
    </p:spTree>
    <p:extLst>
      <p:ext uri="{BB962C8B-B14F-4D97-AF65-F5344CB8AC3E}">
        <p14:creationId xmlns:p14="http://schemas.microsoft.com/office/powerpoint/2010/main" val="422069200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5631" y="1591294"/>
            <a:ext cx="11625943" cy="5266706"/>
          </a:xfrm>
        </p:spPr>
        <p:txBody>
          <a:bodyPr>
            <a:normAutofit/>
          </a:bodyPr>
          <a:lstStyle/>
          <a:p>
            <a:pPr marL="0" indent="534988" algn="just">
              <a:spcBef>
                <a:spcPts val="600"/>
              </a:spcBef>
              <a:buNone/>
              <a:defRPr/>
            </a:pPr>
            <a:r>
              <a:rPr lang="ru-RU" sz="3000" dirty="0">
                <a:cs typeface="Arial" panose="020B0604020202020204" pitchFamily="34" charset="0"/>
                <a:sym typeface="Wingdings" panose="05000000000000000000" pitchFamily="2" charset="2"/>
              </a:rPr>
              <a:t>1) принятие мер по недопущению любой возможности возникновения конфликта интересов (</a:t>
            </a:r>
            <a:r>
              <a:rPr lang="ru-RU" sz="3000" b="1" dirty="0">
                <a:cs typeface="Arial" panose="020B0604020202020204" pitchFamily="34" charset="0"/>
                <a:sym typeface="Wingdings" panose="05000000000000000000" pitchFamily="2" charset="2"/>
              </a:rPr>
              <a:t>профилактика</a:t>
            </a:r>
            <a:r>
              <a:rPr lang="ru-RU" sz="3000" dirty="0">
                <a:cs typeface="Arial" panose="020B0604020202020204" pitchFamily="34" charset="0"/>
                <a:sym typeface="Wingdings" panose="05000000000000000000" pitchFamily="2" charset="2"/>
              </a:rPr>
              <a:t>)</a:t>
            </a:r>
          </a:p>
          <a:p>
            <a:pPr marL="0" indent="534988" algn="just">
              <a:spcBef>
                <a:spcPts val="600"/>
              </a:spcBef>
              <a:buNone/>
              <a:defRPr/>
            </a:pPr>
            <a:r>
              <a:rPr lang="ru-RU" sz="3000" dirty="0">
                <a:cs typeface="Arial" panose="020B0604020202020204" pitchFamily="34" charset="0"/>
                <a:sym typeface="Wingdings" panose="05000000000000000000" pitchFamily="2" charset="2"/>
              </a:rPr>
              <a:t>2) </a:t>
            </a:r>
            <a:r>
              <a:rPr lang="ru-RU" sz="3000" b="1" dirty="0">
                <a:cs typeface="Arial" panose="020B0604020202020204" pitchFamily="34" charset="0"/>
                <a:sym typeface="Wingdings" panose="05000000000000000000" pitchFamily="2" charset="2"/>
              </a:rPr>
              <a:t>уведомление</a:t>
            </a:r>
            <a:r>
              <a:rPr lang="ru-RU" sz="3000" dirty="0">
                <a:cs typeface="Arial" panose="020B0604020202020204" pitchFamily="34" charset="0"/>
                <a:sym typeface="Wingdings" panose="05000000000000000000" pitchFamily="2" charset="2"/>
              </a:rPr>
              <a:t> в порядке, определенном представителем нанимателя (работодателем) в соответствии с НПА, о возникшем конфликте интересов или о возможности его возникновения, как только об этом стало известно</a:t>
            </a:r>
          </a:p>
          <a:p>
            <a:pPr marL="0" indent="534988" algn="just">
              <a:spcBef>
                <a:spcPts val="600"/>
              </a:spcBef>
              <a:buNone/>
              <a:defRPr/>
            </a:pPr>
            <a:r>
              <a:rPr lang="ru-RU" sz="3000" dirty="0">
                <a:cs typeface="Arial" panose="020B0604020202020204" pitchFamily="34" charset="0"/>
                <a:sym typeface="Wingdings" panose="05000000000000000000" pitchFamily="2" charset="2"/>
              </a:rPr>
              <a:t>3) </a:t>
            </a:r>
            <a:r>
              <a:rPr lang="ru-RU" sz="3000" b="1" dirty="0">
                <a:cs typeface="Arial" panose="020B0604020202020204" pitchFamily="34" charset="0"/>
                <a:sym typeface="Wingdings" panose="05000000000000000000" pitchFamily="2" charset="2"/>
              </a:rPr>
              <a:t>принятие мер </a:t>
            </a:r>
            <a:r>
              <a:rPr lang="ru-RU" sz="3000" dirty="0">
                <a:cs typeface="Arial" panose="020B0604020202020204" pitchFamily="34" charset="0"/>
                <a:sym typeface="Wingdings" panose="05000000000000000000" pitchFamily="2" charset="2"/>
              </a:rPr>
              <a:t>по предотвращению или урегулированию конфликта интересов представителем нанимателя (работодателем) </a:t>
            </a:r>
          </a:p>
          <a:p>
            <a:pPr marL="0" indent="534988" algn="just">
              <a:spcBef>
                <a:spcPts val="600"/>
              </a:spcBef>
              <a:buNone/>
              <a:defRPr/>
            </a:pPr>
            <a:r>
              <a:rPr lang="ru-RU" dirty="0">
                <a:solidFill>
                  <a:srgbClr val="0000FF"/>
                </a:solidFill>
                <a:cs typeface="Arial" panose="020B0604020202020204" pitchFamily="34" charset="0"/>
                <a:sym typeface="Wingdings" panose="05000000000000000000" pitchFamily="2" charset="2"/>
              </a:rPr>
              <a:t>Непринятие мер = увольнение служащего (</a:t>
            </a:r>
            <a:r>
              <a:rPr lang="ru-RU" dirty="0">
                <a:solidFill>
                  <a:srgbClr val="C00000"/>
                </a:solidFill>
                <a:cs typeface="Arial" panose="020B0604020202020204" pitchFamily="34" charset="0"/>
                <a:sym typeface="Wingdings" panose="05000000000000000000" pitchFamily="2" charset="2"/>
              </a:rPr>
              <a:t>проверка не служебная</a:t>
            </a:r>
            <a:r>
              <a:rPr lang="ru-RU" dirty="0">
                <a:solidFill>
                  <a:srgbClr val="0000FF"/>
                </a:solidFill>
                <a:cs typeface="Arial" panose="020B0604020202020204" pitchFamily="34" charset="0"/>
                <a:sym typeface="Wingdings" panose="05000000000000000000" pitchFamily="2" charset="2"/>
              </a:rPr>
              <a:t>, а подразделением кадровой службы по профилактике коррупционных и иных правонарушений)</a:t>
            </a:r>
          </a:p>
        </p:txBody>
      </p:sp>
      <p:sp>
        <p:nvSpPr>
          <p:cNvPr id="5" name="Заголовок 1"/>
          <p:cNvSpPr>
            <a:spLocks noGrp="1"/>
          </p:cNvSpPr>
          <p:nvPr>
            <p:ph type="title"/>
          </p:nvPr>
        </p:nvSpPr>
        <p:spPr>
          <a:xfrm>
            <a:off x="522514" y="260351"/>
            <a:ext cx="11329060" cy="1152813"/>
          </a:xfrm>
        </p:spPr>
        <p:txBody>
          <a:bodyPr>
            <a:normAutofit fontScale="90000"/>
          </a:bodyPr>
          <a:lstStyle/>
          <a:p>
            <a:pPr algn="ctr"/>
            <a:r>
              <a:rPr lang="ru-RU" altLang="ru-RU" sz="4000" b="1" dirty="0">
                <a:solidFill>
                  <a:srgbClr val="C00000"/>
                </a:solidFill>
                <a:latin typeface="Arial" panose="020B0604020202020204" pitchFamily="34" charset="0"/>
                <a:cs typeface="Arial" panose="020B0604020202020204" pitchFamily="34" charset="0"/>
              </a:rPr>
              <a:t>Порядок предотвращения и урегулирования конфликта интересов</a:t>
            </a:r>
          </a:p>
        </p:txBody>
      </p:sp>
    </p:spTree>
    <p:extLst>
      <p:ext uri="{BB962C8B-B14F-4D97-AF65-F5344CB8AC3E}">
        <p14:creationId xmlns:p14="http://schemas.microsoft.com/office/powerpoint/2010/main" val="66087041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5631" y="1413164"/>
            <a:ext cx="11625943" cy="5444836"/>
          </a:xfrm>
        </p:spPr>
        <p:txBody>
          <a:bodyPr>
            <a:normAutofit/>
          </a:bodyPr>
          <a:lstStyle/>
          <a:p>
            <a:pPr marL="9525" indent="569913" algn="just">
              <a:spcBef>
                <a:spcPts val="600"/>
              </a:spcBef>
              <a:defRPr/>
            </a:pPr>
            <a:r>
              <a:rPr lang="ru-RU" sz="3000" dirty="0">
                <a:latin typeface="Arial" panose="020B0604020202020204" pitchFamily="34" charset="0"/>
                <a:cs typeface="Arial" panose="020B0604020202020204" pitchFamily="34" charset="0"/>
                <a:sym typeface="Wingdings" panose="05000000000000000000" pitchFamily="2" charset="2"/>
              </a:rPr>
              <a:t>воздерживаться от контактов с различными организациями, сферы деятельности которых пересекаются с должностными обязанностями (кроме тех случаев, разумеется, когда такое взаимодействие, наоборот, входит в должностные обязанности); </a:t>
            </a:r>
          </a:p>
          <a:p>
            <a:pPr marL="9525" indent="569913" algn="just">
              <a:spcBef>
                <a:spcPts val="600"/>
              </a:spcBef>
              <a:defRPr/>
            </a:pPr>
            <a:r>
              <a:rPr lang="ru-RU" sz="3000" dirty="0">
                <a:latin typeface="Arial" panose="020B0604020202020204" pitchFamily="34" charset="0"/>
                <a:cs typeface="Arial" panose="020B0604020202020204" pitchFamily="34" charset="0"/>
                <a:sym typeface="Wingdings" panose="05000000000000000000" pitchFamily="2" charset="2"/>
              </a:rPr>
              <a:t>по возможности не «работать» с родственниками и свойственниками;</a:t>
            </a:r>
          </a:p>
          <a:p>
            <a:pPr marL="9525" indent="569913" algn="just">
              <a:spcBef>
                <a:spcPts val="600"/>
              </a:spcBef>
              <a:defRPr/>
            </a:pPr>
            <a:r>
              <a:rPr lang="ru-RU" sz="3000" dirty="0">
                <a:latin typeface="Arial" panose="020B0604020202020204" pitchFamily="34" charset="0"/>
                <a:cs typeface="Arial" panose="020B0604020202020204" pitchFamily="34" charset="0"/>
                <a:sym typeface="Wingdings" panose="05000000000000000000" pitchFamily="2" charset="2"/>
              </a:rPr>
              <a:t>максимально дистанцироваться от личных предпочтений при принятии управленческих решений и т.п.</a:t>
            </a:r>
          </a:p>
        </p:txBody>
      </p:sp>
      <p:sp>
        <p:nvSpPr>
          <p:cNvPr id="5" name="Заголовок 1"/>
          <p:cNvSpPr>
            <a:spLocks noGrp="1"/>
          </p:cNvSpPr>
          <p:nvPr>
            <p:ph type="title"/>
          </p:nvPr>
        </p:nvSpPr>
        <p:spPr>
          <a:xfrm>
            <a:off x="522514" y="260351"/>
            <a:ext cx="11329060" cy="1152813"/>
          </a:xfrm>
        </p:spPr>
        <p:txBody>
          <a:bodyPr>
            <a:normAutofit/>
          </a:bodyPr>
          <a:lstStyle/>
          <a:p>
            <a:pPr algn="ctr"/>
            <a:r>
              <a:rPr lang="ru-RU" altLang="ru-RU" sz="4000" b="1" dirty="0">
                <a:solidFill>
                  <a:srgbClr val="C00000"/>
                </a:solidFill>
                <a:latin typeface="Arial" panose="020B0604020202020204" pitchFamily="34" charset="0"/>
                <a:cs typeface="Arial" panose="020B0604020202020204" pitchFamily="34" charset="0"/>
              </a:rPr>
              <a:t>Профилактика конфликта интересов</a:t>
            </a:r>
          </a:p>
        </p:txBody>
      </p:sp>
    </p:spTree>
    <p:extLst>
      <p:ext uri="{BB962C8B-B14F-4D97-AF65-F5344CB8AC3E}">
        <p14:creationId xmlns:p14="http://schemas.microsoft.com/office/powerpoint/2010/main" val="12200008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5631" y="1591294"/>
            <a:ext cx="11625943" cy="4987636"/>
          </a:xfrm>
        </p:spPr>
        <p:txBody>
          <a:bodyPr>
            <a:normAutofit fontScale="92500" lnSpcReduction="20000"/>
          </a:bodyPr>
          <a:lstStyle/>
          <a:p>
            <a:pPr marL="9525" indent="525463" algn="just">
              <a:spcBef>
                <a:spcPts val="600"/>
              </a:spcBef>
              <a:defRPr/>
            </a:pPr>
            <a:r>
              <a:rPr lang="ru-RU" sz="3600" dirty="0">
                <a:cs typeface="Arial" panose="020B0604020202020204" pitchFamily="34" charset="0"/>
                <a:sym typeface="Wingdings" panose="05000000000000000000" pitchFamily="2" charset="2"/>
              </a:rPr>
              <a:t>изменение должностного или служебного положения служащего, вплоть до его отстранения от исполнения должностных (служебных) обязанностей в установленном порядке </a:t>
            </a:r>
          </a:p>
          <a:p>
            <a:pPr marL="9525" indent="525463" algn="just">
              <a:spcBef>
                <a:spcPts val="600"/>
              </a:spcBef>
              <a:defRPr/>
            </a:pPr>
            <a:r>
              <a:rPr lang="ru-RU" sz="3600" dirty="0">
                <a:cs typeface="Arial" panose="020B0604020202020204" pitchFamily="34" charset="0"/>
                <a:sym typeface="Wingdings" panose="05000000000000000000" pitchFamily="2" charset="2"/>
              </a:rPr>
              <a:t>отказ служащего от выгоды, явившейся причиной возникновения конфликта интересов</a:t>
            </a:r>
          </a:p>
          <a:p>
            <a:pPr marL="9525" indent="525463" algn="just">
              <a:spcBef>
                <a:spcPts val="600"/>
              </a:spcBef>
              <a:defRPr/>
            </a:pPr>
            <a:r>
              <a:rPr lang="ru-RU" sz="3600" dirty="0">
                <a:cs typeface="Arial" panose="020B0604020202020204" pitchFamily="34" charset="0"/>
                <a:sym typeface="Wingdings" panose="05000000000000000000" pitchFamily="2" charset="2"/>
              </a:rPr>
              <a:t>отвод или самоотвод служащего </a:t>
            </a:r>
          </a:p>
          <a:p>
            <a:pPr marL="9525" indent="525463" algn="just">
              <a:spcBef>
                <a:spcPts val="600"/>
              </a:spcBef>
              <a:defRPr/>
            </a:pPr>
            <a:r>
              <a:rPr lang="ru-RU" sz="3600" dirty="0">
                <a:cs typeface="Arial" panose="020B0604020202020204" pitchFamily="34" charset="0"/>
                <a:sym typeface="Wingdings" panose="05000000000000000000" pitchFamily="2" charset="2"/>
              </a:rPr>
              <a:t>передача ценных бумаг (долей участия, паев в уставных (складочных) капиталах организаций) в доверительное управление </a:t>
            </a:r>
            <a:r>
              <a:rPr lang="ru-RU" sz="3600" dirty="0">
                <a:solidFill>
                  <a:srgbClr val="0000FF"/>
                </a:solidFill>
                <a:latin typeface="Arial" panose="020B0604020202020204" pitchFamily="34" charset="0"/>
                <a:cs typeface="Arial" panose="020B0604020202020204" pitchFamily="34" charset="0"/>
                <a:sym typeface="Wingdings" panose="05000000000000000000" pitchFamily="2" charset="2"/>
              </a:rPr>
              <a:t>гл. 53 ГК РФ и закон от 22.04.1996 № 39-Ф3 «О рынке ценных бумаг»</a:t>
            </a:r>
            <a:endParaRPr lang="ru-RU" sz="3600" dirty="0">
              <a:cs typeface="Arial" panose="020B0604020202020204" pitchFamily="34" charset="0"/>
              <a:sym typeface="Wingdings" panose="05000000000000000000" pitchFamily="2" charset="2"/>
            </a:endParaRPr>
          </a:p>
          <a:p>
            <a:pPr marL="9525" indent="525463" algn="just">
              <a:spcBef>
                <a:spcPts val="600"/>
              </a:spcBef>
              <a:defRPr/>
            </a:pPr>
            <a:r>
              <a:rPr lang="ru-RU" sz="3600" dirty="0">
                <a:cs typeface="Arial" panose="020B0604020202020204" pitchFamily="34" charset="0"/>
                <a:sym typeface="Wingdings" panose="05000000000000000000" pitchFamily="2" charset="2"/>
              </a:rPr>
              <a:t>иные способы</a:t>
            </a:r>
          </a:p>
          <a:p>
            <a:pPr>
              <a:spcBef>
                <a:spcPts val="600"/>
              </a:spcBef>
              <a:defRPr/>
            </a:pPr>
            <a:endParaRPr lang="ru-RU" sz="3600" dirty="0">
              <a:latin typeface="Arial" panose="020B0604020202020204" pitchFamily="34" charset="0"/>
              <a:cs typeface="Arial" panose="020B0604020202020204" pitchFamily="34" charset="0"/>
              <a:sym typeface="Wingdings" panose="05000000000000000000" pitchFamily="2" charset="2"/>
            </a:endParaRPr>
          </a:p>
        </p:txBody>
      </p:sp>
      <p:sp>
        <p:nvSpPr>
          <p:cNvPr id="5" name="Заголовок 1"/>
          <p:cNvSpPr>
            <a:spLocks noGrp="1"/>
          </p:cNvSpPr>
          <p:nvPr>
            <p:ph type="title"/>
          </p:nvPr>
        </p:nvSpPr>
        <p:spPr>
          <a:xfrm>
            <a:off x="522514" y="260351"/>
            <a:ext cx="11329060" cy="901699"/>
          </a:xfrm>
        </p:spPr>
        <p:txBody>
          <a:bodyPr>
            <a:normAutofit fontScale="90000"/>
          </a:bodyPr>
          <a:lstStyle/>
          <a:p>
            <a:pPr algn="ctr"/>
            <a:r>
              <a:rPr lang="ru-RU" altLang="ru-RU" sz="4000" b="1" dirty="0">
                <a:solidFill>
                  <a:srgbClr val="C00000"/>
                </a:solidFill>
                <a:latin typeface="Arial" panose="020B0604020202020204" pitchFamily="34" charset="0"/>
                <a:cs typeface="Arial" panose="020B0604020202020204" pitchFamily="34" charset="0"/>
              </a:rPr>
              <a:t>Способы предотвращения и урегулирования конфликта интересов</a:t>
            </a:r>
          </a:p>
        </p:txBody>
      </p:sp>
    </p:spTree>
    <p:extLst>
      <p:ext uri="{BB962C8B-B14F-4D97-AF65-F5344CB8AC3E}">
        <p14:creationId xmlns:p14="http://schemas.microsoft.com/office/powerpoint/2010/main" val="4493093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5631" y="1035586"/>
            <a:ext cx="11625943" cy="5543344"/>
          </a:xfrm>
        </p:spPr>
        <p:txBody>
          <a:bodyPr>
            <a:normAutofit lnSpcReduction="10000"/>
          </a:bodyPr>
          <a:lstStyle/>
          <a:p>
            <a:pPr marL="9525" indent="525463" algn="just">
              <a:spcBef>
                <a:spcPts val="600"/>
              </a:spcBef>
              <a:defRPr/>
            </a:pPr>
            <a:r>
              <a:rPr lang="ru-RU" sz="3600" dirty="0">
                <a:cs typeface="Arial" panose="020B0604020202020204" pitchFamily="34" charset="0"/>
                <a:sym typeface="Wingdings" panose="05000000000000000000" pitchFamily="2" charset="2"/>
              </a:rPr>
              <a:t>информирование его самим служащим, у которого конфликт интересов возник, либо непосредственным начальником такого служащего</a:t>
            </a:r>
          </a:p>
          <a:p>
            <a:pPr marL="9525" indent="525463" algn="just">
              <a:spcBef>
                <a:spcPts val="600"/>
              </a:spcBef>
              <a:defRPr/>
            </a:pPr>
            <a:r>
              <a:rPr lang="ru-RU" sz="3600" dirty="0">
                <a:cs typeface="Arial" panose="020B0604020202020204" pitchFamily="34" charset="0"/>
                <a:sym typeface="Wingdings" panose="05000000000000000000" pitchFamily="2" charset="2"/>
              </a:rPr>
              <a:t>декларации о доходах, подаваемые служащим</a:t>
            </a:r>
          </a:p>
          <a:p>
            <a:pPr marL="9525" indent="525463" algn="just">
              <a:spcBef>
                <a:spcPts val="600"/>
              </a:spcBef>
              <a:defRPr/>
            </a:pPr>
            <a:r>
              <a:rPr lang="ru-RU" sz="3600" dirty="0">
                <a:cs typeface="Arial" panose="020B0604020202020204" pitchFamily="34" charset="0"/>
                <a:sym typeface="Wingdings" panose="05000000000000000000" pitchFamily="2" charset="2"/>
              </a:rPr>
              <a:t>иные предоставляемые служащим сведения</a:t>
            </a:r>
          </a:p>
          <a:p>
            <a:pPr marL="9525" indent="525463" algn="just">
              <a:spcBef>
                <a:spcPts val="600"/>
              </a:spcBef>
              <a:defRPr/>
            </a:pPr>
            <a:r>
              <a:rPr lang="ru-RU" sz="3600" dirty="0">
                <a:cs typeface="Arial" panose="020B0604020202020204" pitchFamily="34" charset="0"/>
                <a:sym typeface="Wingdings" panose="05000000000000000000" pitchFamily="2" charset="2"/>
              </a:rPr>
              <a:t>заявления, в том числе и анонимные, граждан и организаций, в том числе считающих себя пострадавшими от неправомерных действий служащего, связанных с конфликтом интересов</a:t>
            </a:r>
          </a:p>
          <a:p>
            <a:pPr marL="9525" indent="525463" algn="just">
              <a:spcBef>
                <a:spcPts val="600"/>
              </a:spcBef>
              <a:defRPr/>
            </a:pPr>
            <a:r>
              <a:rPr lang="ru-RU" sz="3600" dirty="0">
                <a:cs typeface="Arial" panose="020B0604020202020204" pitchFamily="34" charset="0"/>
                <a:sym typeface="Wingdings" panose="05000000000000000000" pitchFamily="2" charset="2"/>
              </a:rPr>
              <a:t>материалы публикаций в СМИ</a:t>
            </a:r>
          </a:p>
          <a:p>
            <a:pPr marL="9525" indent="525463" algn="just">
              <a:spcBef>
                <a:spcPts val="600"/>
              </a:spcBef>
              <a:defRPr/>
            </a:pPr>
            <a:r>
              <a:rPr lang="ru-RU" sz="3600" dirty="0">
                <a:cs typeface="Arial" panose="020B0604020202020204" pitchFamily="34" charset="0"/>
                <a:sym typeface="Wingdings" panose="05000000000000000000" pitchFamily="2" charset="2"/>
              </a:rPr>
              <a:t>результаты служебных проверок и т.п.</a:t>
            </a:r>
          </a:p>
        </p:txBody>
      </p:sp>
      <p:sp>
        <p:nvSpPr>
          <p:cNvPr id="5" name="Заголовок 1"/>
          <p:cNvSpPr>
            <a:spLocks noGrp="1"/>
          </p:cNvSpPr>
          <p:nvPr>
            <p:ph type="title"/>
          </p:nvPr>
        </p:nvSpPr>
        <p:spPr>
          <a:xfrm>
            <a:off x="522514" y="260351"/>
            <a:ext cx="11329060" cy="901699"/>
          </a:xfrm>
        </p:spPr>
        <p:txBody>
          <a:bodyPr>
            <a:normAutofit fontScale="90000"/>
          </a:bodyPr>
          <a:lstStyle/>
          <a:p>
            <a:pPr algn="ctr"/>
            <a:r>
              <a:rPr lang="ru-RU" altLang="ru-RU" sz="4000" b="1" dirty="0">
                <a:solidFill>
                  <a:srgbClr val="C00000"/>
                </a:solidFill>
                <a:latin typeface="Arial" panose="020B0604020202020204" pitchFamily="34" charset="0"/>
                <a:cs typeface="Arial" panose="020B0604020202020204" pitchFamily="34" charset="0"/>
              </a:rPr>
              <a:t>Источники информации о конфликте интересов</a:t>
            </a:r>
          </a:p>
        </p:txBody>
      </p:sp>
    </p:spTree>
    <p:extLst>
      <p:ext uri="{BB962C8B-B14F-4D97-AF65-F5344CB8AC3E}">
        <p14:creationId xmlns:p14="http://schemas.microsoft.com/office/powerpoint/2010/main" val="3230696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B7BEC33-B6B0-AC4D-B7E1-2544AD63E443}"/>
              </a:ext>
            </a:extLst>
          </p:cNvPr>
          <p:cNvSpPr>
            <a:spLocks noGrp="1"/>
          </p:cNvSpPr>
          <p:nvPr>
            <p:ph idx="1"/>
          </p:nvPr>
        </p:nvSpPr>
        <p:spPr>
          <a:xfrm>
            <a:off x="838200" y="472966"/>
            <a:ext cx="10515600" cy="5703997"/>
          </a:xfrm>
        </p:spPr>
        <p:txBody>
          <a:bodyPr/>
          <a:lstStyle/>
          <a:p>
            <a:pPr algn="ctr"/>
            <a:r>
              <a:rPr lang="ru-RU" dirty="0">
                <a:solidFill>
                  <a:srgbClr val="FF0000"/>
                </a:solidFill>
              </a:rPr>
              <a:t>Ситуация для разбора</a:t>
            </a:r>
          </a:p>
          <a:p>
            <a:pPr algn="ctr"/>
            <a:endParaRPr lang="ru-RU" dirty="0"/>
          </a:p>
          <a:p>
            <a:pPr algn="just"/>
            <a:r>
              <a:rPr lang="ru-RU" dirty="0"/>
              <a:t>Представителем нанимателя принято решение о проведении проверки соблюдения законодательства о противодействии коррупции государственным служащим. </a:t>
            </a:r>
          </a:p>
          <a:p>
            <a:pPr algn="just"/>
            <a:r>
              <a:rPr lang="ru-RU" dirty="0">
                <a:solidFill>
                  <a:srgbClr val="FF0000"/>
                </a:solidFill>
              </a:rPr>
              <a:t>В какой форме должно быть принято решении о проведении проверки?</a:t>
            </a:r>
          </a:p>
          <a:p>
            <a:pPr algn="just"/>
            <a:r>
              <a:rPr lang="ru-RU" dirty="0">
                <a:solidFill>
                  <a:srgbClr val="FF0000"/>
                </a:solidFill>
              </a:rPr>
              <a:t> в какой срок государственный служащий уведомляется о принятом в отношении него решении о проведении проверки? </a:t>
            </a:r>
          </a:p>
          <a:p>
            <a:pPr marL="0" indent="0" algn="just">
              <a:buNone/>
            </a:pPr>
            <a:endParaRPr lang="ru-RU" dirty="0"/>
          </a:p>
        </p:txBody>
      </p:sp>
    </p:spTree>
    <p:extLst>
      <p:ext uri="{BB962C8B-B14F-4D97-AF65-F5344CB8AC3E}">
        <p14:creationId xmlns:p14="http://schemas.microsoft.com/office/powerpoint/2010/main" val="268038833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B7BEC33-B6B0-AC4D-B7E1-2544AD63E443}"/>
              </a:ext>
            </a:extLst>
          </p:cNvPr>
          <p:cNvSpPr>
            <a:spLocks noGrp="1"/>
          </p:cNvSpPr>
          <p:nvPr>
            <p:ph idx="1"/>
          </p:nvPr>
        </p:nvSpPr>
        <p:spPr>
          <a:xfrm>
            <a:off x="838200" y="472966"/>
            <a:ext cx="10515600" cy="5703997"/>
          </a:xfrm>
        </p:spPr>
        <p:txBody>
          <a:bodyPr/>
          <a:lstStyle/>
          <a:p>
            <a:pPr algn="ctr"/>
            <a:r>
              <a:rPr lang="ru-RU" dirty="0">
                <a:solidFill>
                  <a:srgbClr val="FF0000"/>
                </a:solidFill>
              </a:rPr>
              <a:t>Ситуация для разбора</a:t>
            </a:r>
          </a:p>
          <a:p>
            <a:pPr algn="ctr"/>
            <a:endParaRPr lang="ru-RU" dirty="0"/>
          </a:p>
          <a:p>
            <a:pPr algn="just"/>
            <a:r>
              <a:rPr lang="ru-RU" dirty="0"/>
              <a:t>Представителем нанимателя принято решение о проведении проверки соблюдения законодательства о противодействии коррупции  государственным служащим. </a:t>
            </a:r>
          </a:p>
          <a:p>
            <a:pPr algn="just"/>
            <a:r>
              <a:rPr lang="ru-RU" dirty="0">
                <a:solidFill>
                  <a:srgbClr val="FF0000"/>
                </a:solidFill>
              </a:rPr>
              <a:t>В какой форме должно быть принято решении о проведении проверки?</a:t>
            </a:r>
          </a:p>
          <a:p>
            <a:pPr algn="just"/>
            <a:r>
              <a:rPr lang="ru-RU" dirty="0">
                <a:solidFill>
                  <a:srgbClr val="FF0000"/>
                </a:solidFill>
              </a:rPr>
              <a:t> в какой срок государственный служащий уведомляется о принятом в отношении него решении о проведении проверки? </a:t>
            </a:r>
          </a:p>
          <a:p>
            <a:pPr algn="just"/>
            <a:r>
              <a:rPr lang="ru-RU" b="1" dirty="0">
                <a:solidFill>
                  <a:srgbClr val="0000FF"/>
                </a:solidFill>
              </a:rPr>
              <a:t>Ответ: решение оформляется в письменной форме (</a:t>
            </a:r>
            <a:r>
              <a:rPr lang="ru-RU" b="1" dirty="0" err="1">
                <a:solidFill>
                  <a:srgbClr val="0000FF"/>
                </a:solidFill>
              </a:rPr>
              <a:t>м.б</a:t>
            </a:r>
            <a:r>
              <a:rPr lang="ru-RU" b="1" dirty="0">
                <a:solidFill>
                  <a:srgbClr val="0000FF"/>
                </a:solidFill>
              </a:rPr>
              <a:t>. в  виде резолюции), уведомление направляется служащему в течение 2-х дней.</a:t>
            </a:r>
            <a:endParaRPr lang="ru-RU" dirty="0">
              <a:solidFill>
                <a:srgbClr val="0000FF"/>
              </a:solidFill>
            </a:endParaRPr>
          </a:p>
          <a:p>
            <a:pPr marL="0" indent="0" algn="just">
              <a:buNone/>
            </a:pPr>
            <a:endParaRPr lang="ru-RU" dirty="0"/>
          </a:p>
        </p:txBody>
      </p:sp>
    </p:spTree>
    <p:extLst>
      <p:ext uri="{BB962C8B-B14F-4D97-AF65-F5344CB8AC3E}">
        <p14:creationId xmlns:p14="http://schemas.microsoft.com/office/powerpoint/2010/main" val="8265766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3AA2DF8-0256-6448-BE6A-881471D4FBF1}"/>
              </a:ext>
            </a:extLst>
          </p:cNvPr>
          <p:cNvSpPr>
            <a:spLocks noGrp="1"/>
          </p:cNvSpPr>
          <p:nvPr>
            <p:ph idx="1"/>
          </p:nvPr>
        </p:nvSpPr>
        <p:spPr>
          <a:xfrm>
            <a:off x="838200" y="681038"/>
            <a:ext cx="10515600" cy="5495925"/>
          </a:xfrm>
        </p:spPr>
        <p:txBody>
          <a:bodyPr/>
          <a:lstStyle/>
          <a:p>
            <a:pPr marL="0" indent="0" algn="just">
              <a:buNone/>
            </a:pPr>
            <a:r>
              <a:rPr lang="ru-RU" dirty="0"/>
              <a:t>	Государственный служащий использует автоматизированное рабочее место в личных целях (хранит и смотрит фильмы, слушает музыку, посещает социальные сети). </a:t>
            </a:r>
          </a:p>
          <a:p>
            <a:pPr marL="0" indent="0" algn="just">
              <a:buNone/>
            </a:pPr>
            <a:r>
              <a:rPr lang="ru-RU" dirty="0"/>
              <a:t>	Опишите механизм действия сотрудников кадрового подразделения  по проверке данного факта.</a:t>
            </a:r>
          </a:p>
          <a:p>
            <a:endParaRPr lang="ru-RU" dirty="0"/>
          </a:p>
        </p:txBody>
      </p:sp>
    </p:spTree>
    <p:extLst>
      <p:ext uri="{BB962C8B-B14F-4D97-AF65-F5344CB8AC3E}">
        <p14:creationId xmlns:p14="http://schemas.microsoft.com/office/powerpoint/2010/main" val="385177448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3AA2DF8-0256-6448-BE6A-881471D4FBF1}"/>
              </a:ext>
            </a:extLst>
          </p:cNvPr>
          <p:cNvSpPr>
            <a:spLocks noGrp="1"/>
          </p:cNvSpPr>
          <p:nvPr>
            <p:ph idx="1"/>
          </p:nvPr>
        </p:nvSpPr>
        <p:spPr>
          <a:xfrm>
            <a:off x="0" y="0"/>
            <a:ext cx="12192000" cy="6858000"/>
          </a:xfrm>
        </p:spPr>
        <p:txBody>
          <a:bodyPr>
            <a:normAutofit lnSpcReduction="10000"/>
          </a:bodyPr>
          <a:lstStyle/>
          <a:p>
            <a:pPr marL="0" indent="0" algn="just">
              <a:buNone/>
            </a:pPr>
            <a:r>
              <a:rPr lang="ru-RU" dirty="0"/>
              <a:t>	Государственный служащий использует автоматизированное рабочее место в личных целях (хранит и смотрит фильмы, слушает музыку, посещает социальные сети). </a:t>
            </a:r>
          </a:p>
          <a:p>
            <a:pPr marL="0" indent="0" algn="just">
              <a:buNone/>
            </a:pPr>
            <a:r>
              <a:rPr lang="ru-RU" dirty="0"/>
              <a:t>	</a:t>
            </a:r>
            <a:r>
              <a:rPr lang="ru-RU" dirty="0">
                <a:solidFill>
                  <a:srgbClr val="FF0000"/>
                </a:solidFill>
              </a:rPr>
              <a:t>Опишите механизм действия сотрудников кадрового подразделения  по проверке данного факта.</a:t>
            </a:r>
          </a:p>
          <a:p>
            <a:pPr marL="0" indent="0" algn="just">
              <a:buNone/>
            </a:pPr>
            <a:r>
              <a:rPr lang="ru-RU" b="1" dirty="0">
                <a:solidFill>
                  <a:srgbClr val="0000FF"/>
                </a:solidFill>
              </a:rPr>
              <a:t>Ответ: подготовить докладную записку, </a:t>
            </a:r>
          </a:p>
          <a:p>
            <a:pPr marL="0" indent="0" algn="just">
              <a:buNone/>
            </a:pPr>
            <a:r>
              <a:rPr lang="ru-RU" b="1" dirty="0">
                <a:solidFill>
                  <a:srgbClr val="0000FF"/>
                </a:solidFill>
              </a:rPr>
              <a:t>решение о проведении проверки, </a:t>
            </a:r>
          </a:p>
          <a:p>
            <a:pPr marL="0" indent="0" algn="just">
              <a:buNone/>
            </a:pPr>
            <a:r>
              <a:rPr lang="ru-RU" b="1" dirty="0">
                <a:solidFill>
                  <a:srgbClr val="0000FF"/>
                </a:solidFill>
              </a:rPr>
              <a:t>уведомить служащего, </a:t>
            </a:r>
          </a:p>
          <a:p>
            <a:pPr marL="0" indent="0" algn="just">
              <a:buNone/>
            </a:pPr>
            <a:r>
              <a:rPr lang="ru-RU" b="1" dirty="0">
                <a:solidFill>
                  <a:srgbClr val="0000FF"/>
                </a:solidFill>
              </a:rPr>
              <a:t>отстранить его от работы, </a:t>
            </a:r>
          </a:p>
          <a:p>
            <a:pPr marL="0" indent="0" algn="just">
              <a:buNone/>
            </a:pPr>
            <a:r>
              <a:rPr lang="ru-RU" b="1" dirty="0">
                <a:solidFill>
                  <a:srgbClr val="0000FF"/>
                </a:solidFill>
              </a:rPr>
              <a:t>осмотреть его рабочее место, зафиксировав нарушение путем изучения файлов компьютера, браузера, получив сведения от специалиста администрации о посещенных сайтах развлекательного характера, </a:t>
            </a:r>
          </a:p>
          <a:p>
            <a:pPr marL="0" indent="0" algn="just">
              <a:buNone/>
            </a:pPr>
            <a:r>
              <a:rPr lang="ru-RU" b="1" dirty="0">
                <a:solidFill>
                  <a:srgbClr val="0000FF"/>
                </a:solidFill>
              </a:rPr>
              <a:t>получить от служащего объяснение, </a:t>
            </a:r>
          </a:p>
          <a:p>
            <a:pPr marL="0" indent="0" algn="just">
              <a:buNone/>
            </a:pPr>
            <a:r>
              <a:rPr lang="ru-RU" b="1" dirty="0">
                <a:solidFill>
                  <a:srgbClr val="0000FF"/>
                </a:solidFill>
              </a:rPr>
              <a:t>подготовить доклад, предложив обсудить данное нарушение на заседании комиссии по соблюдению требований к служебному поведению и урегулированию конфликта интересов.</a:t>
            </a:r>
            <a:endParaRPr lang="ru-RU" dirty="0">
              <a:solidFill>
                <a:srgbClr val="0000FF"/>
              </a:solidFill>
            </a:endParaRPr>
          </a:p>
        </p:txBody>
      </p:sp>
    </p:spTree>
    <p:extLst>
      <p:ext uri="{BB962C8B-B14F-4D97-AF65-F5344CB8AC3E}">
        <p14:creationId xmlns:p14="http://schemas.microsoft.com/office/powerpoint/2010/main" val="38394228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DE38E56-9A78-4B47-959E-A387C703A945}"/>
              </a:ext>
            </a:extLst>
          </p:cNvPr>
          <p:cNvSpPr>
            <a:spLocks noGrp="1"/>
          </p:cNvSpPr>
          <p:nvPr>
            <p:ph idx="1"/>
          </p:nvPr>
        </p:nvSpPr>
        <p:spPr>
          <a:xfrm>
            <a:off x="838200" y="520700"/>
            <a:ext cx="10883900" cy="5656263"/>
          </a:xfrm>
        </p:spPr>
        <p:txBody>
          <a:bodyPr/>
          <a:lstStyle/>
          <a:p>
            <a:pPr indent="574675" algn="just"/>
            <a:r>
              <a:rPr lang="ru-RU" sz="3600" dirty="0"/>
              <a:t>Государственный служащий в сети интернет в социальной сети публикует свои фотографии в форменном обмундировании, имеют место фото с различных мероприятий в барах и ресторанах, многочисленные фотографии из бутиков и салонов красоты. </a:t>
            </a:r>
          </a:p>
          <a:p>
            <a:pPr indent="574675" algn="just"/>
            <a:r>
              <a:rPr lang="ru-RU" sz="3600" dirty="0">
                <a:solidFill>
                  <a:srgbClr val="FF0000"/>
                </a:solidFill>
              </a:rPr>
              <a:t>Имеются ли у кадровой службы основания для проведения антикоррупционной проверки?</a:t>
            </a:r>
          </a:p>
          <a:p>
            <a:endParaRPr lang="ru-RU" dirty="0"/>
          </a:p>
        </p:txBody>
      </p:sp>
    </p:spTree>
    <p:extLst>
      <p:ext uri="{BB962C8B-B14F-4D97-AF65-F5344CB8AC3E}">
        <p14:creationId xmlns:p14="http://schemas.microsoft.com/office/powerpoint/2010/main" val="380439238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DE38E56-9A78-4B47-959E-A387C703A945}"/>
              </a:ext>
            </a:extLst>
          </p:cNvPr>
          <p:cNvSpPr>
            <a:spLocks noGrp="1"/>
          </p:cNvSpPr>
          <p:nvPr>
            <p:ph idx="1"/>
          </p:nvPr>
        </p:nvSpPr>
        <p:spPr>
          <a:xfrm>
            <a:off x="838200" y="520700"/>
            <a:ext cx="10883900" cy="5656263"/>
          </a:xfrm>
        </p:spPr>
        <p:txBody>
          <a:bodyPr>
            <a:normAutofit lnSpcReduction="10000"/>
          </a:bodyPr>
          <a:lstStyle/>
          <a:p>
            <a:pPr indent="574675" algn="just"/>
            <a:r>
              <a:rPr lang="ru-RU" sz="3000" dirty="0"/>
              <a:t>Государственный служащий в сети интернет в социальной сети публикует свои фотографии в форменном обмундировании, имеют место фото с различных мероприятий в барах и ресторанах, многочисленные фотографии из бутиков и салонов красоты. </a:t>
            </a:r>
          </a:p>
          <a:p>
            <a:pPr indent="574675" algn="just"/>
            <a:r>
              <a:rPr lang="ru-RU" sz="3000" dirty="0">
                <a:solidFill>
                  <a:srgbClr val="FF0000"/>
                </a:solidFill>
              </a:rPr>
              <a:t>Имеются ли у кадровой службы основания для проведения антикоррупционной проверки?</a:t>
            </a:r>
          </a:p>
          <a:p>
            <a:pPr indent="574675" algn="just"/>
            <a:r>
              <a:rPr lang="ru-RU" sz="3600" b="1" dirty="0">
                <a:solidFill>
                  <a:srgbClr val="0000FF"/>
                </a:solidFill>
              </a:rPr>
              <a:t>Ответ: да, имеются на предмет соблюдения требований к служебному поведению при формировании образа государственного служащего, а также на предмет получения дохода от рекламы одежды и слуг от бутиков и салонов красоты.    </a:t>
            </a:r>
            <a:endParaRPr lang="ru-RU" sz="3600" dirty="0">
              <a:solidFill>
                <a:srgbClr val="0000FF"/>
              </a:solidFill>
            </a:endParaRPr>
          </a:p>
          <a:p>
            <a:pPr indent="574675" algn="just"/>
            <a:endParaRPr lang="ru-RU" sz="3600" dirty="0"/>
          </a:p>
          <a:p>
            <a:endParaRPr lang="ru-RU" dirty="0"/>
          </a:p>
        </p:txBody>
      </p:sp>
    </p:spTree>
    <p:extLst>
      <p:ext uri="{BB962C8B-B14F-4D97-AF65-F5344CB8AC3E}">
        <p14:creationId xmlns:p14="http://schemas.microsoft.com/office/powerpoint/2010/main" val="913327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5631" y="1295400"/>
            <a:ext cx="11625943" cy="5283530"/>
          </a:xfrm>
        </p:spPr>
        <p:txBody>
          <a:bodyPr>
            <a:normAutofit fontScale="92500" lnSpcReduction="20000"/>
          </a:bodyPr>
          <a:lstStyle/>
          <a:p>
            <a:pPr indent="306388" algn="just">
              <a:spcBef>
                <a:spcPts val="600"/>
              </a:spcBef>
              <a:defRPr/>
            </a:pPr>
            <a:r>
              <a:rPr lang="ru-RU" sz="3200" b="1" dirty="0">
                <a:latin typeface="Arial" panose="020B0604020202020204" pitchFamily="34" charset="0"/>
                <a:cs typeface="Arial" panose="020B0604020202020204" pitchFamily="34" charset="0"/>
                <a:sym typeface="Wingdings" panose="05000000000000000000" pitchFamily="2" charset="2"/>
              </a:rPr>
              <a:t>Предварительное рассмотрение: </a:t>
            </a:r>
          </a:p>
          <a:p>
            <a:pPr marL="685800" indent="-457200" algn="just">
              <a:spcBef>
                <a:spcPts val="600"/>
              </a:spcBef>
              <a:buFontTx/>
              <a:buChar char="-"/>
              <a:defRPr/>
            </a:pPr>
            <a:r>
              <a:rPr lang="ru-RU" sz="3200" b="1" dirty="0">
                <a:latin typeface="Arial" panose="020B0604020202020204" pitchFamily="34" charset="0"/>
                <a:cs typeface="Arial" panose="020B0604020202020204" pitchFamily="34" charset="0"/>
                <a:sym typeface="Wingdings" panose="05000000000000000000" pitchFamily="2" charset="2"/>
              </a:rPr>
              <a:t>анализ;</a:t>
            </a:r>
          </a:p>
          <a:p>
            <a:pPr marL="17463" indent="211138" algn="just">
              <a:spcBef>
                <a:spcPts val="600"/>
              </a:spcBef>
              <a:buFontTx/>
              <a:buChar char="-"/>
              <a:defRPr/>
            </a:pPr>
            <a:r>
              <a:rPr lang="ru-RU" sz="3200" b="1" dirty="0">
                <a:latin typeface="Arial" panose="020B0604020202020204" pitchFamily="34" charset="0"/>
                <a:cs typeface="Arial" panose="020B0604020202020204" pitchFamily="34" charset="0"/>
                <a:sym typeface="Wingdings" panose="05000000000000000000" pitchFamily="2" charset="2"/>
              </a:rPr>
              <a:t>проведение проверки кадровым подразделением </a:t>
            </a:r>
            <a:r>
              <a:rPr lang="ru-RU" sz="3200" dirty="0">
                <a:latin typeface="Arial" panose="020B0604020202020204" pitchFamily="34" charset="0"/>
                <a:cs typeface="Arial" panose="020B0604020202020204" pitchFamily="34" charset="0"/>
                <a:sym typeface="Wingdings" panose="05000000000000000000" pitchFamily="2" charset="2"/>
              </a:rPr>
              <a:t>- ответственное лицо проводит собеседование со служащим, получает от него и иных лиц пояснения по изложенным в уведомлении обстоятельствам, направляет запросы, готовит мотивированное заключение</a:t>
            </a:r>
          </a:p>
          <a:p>
            <a:pPr indent="306388" algn="just">
              <a:spcBef>
                <a:spcPts val="600"/>
              </a:spcBef>
              <a:defRPr/>
            </a:pPr>
            <a:r>
              <a:rPr lang="ru-RU" sz="3200" b="1" dirty="0">
                <a:latin typeface="Arial" panose="020B0604020202020204" pitchFamily="34" charset="0"/>
                <a:cs typeface="Arial" panose="020B0604020202020204" pitchFamily="34" charset="0"/>
                <a:sym typeface="Wingdings" panose="05000000000000000000" pitchFamily="2" charset="2"/>
              </a:rPr>
              <a:t>Основное рассмотрение</a:t>
            </a:r>
            <a:r>
              <a:rPr lang="ru-RU" sz="3200" dirty="0">
                <a:latin typeface="Arial" panose="020B0604020202020204" pitchFamily="34" charset="0"/>
                <a:cs typeface="Arial" panose="020B0604020202020204" pitchFamily="34" charset="0"/>
                <a:sym typeface="Wingdings" panose="05000000000000000000" pitchFamily="2" charset="2"/>
              </a:rPr>
              <a:t>: комиссия по соблюдению требований к служебному поведению и урегулированию конфликта интересов получает от ответственного лица уведомление и все материалы, рассматривает уведомление, дает рекомендации, руководитель принимает по решение</a:t>
            </a:r>
          </a:p>
          <a:p>
            <a:pPr indent="306388" algn="just">
              <a:spcBef>
                <a:spcPts val="600"/>
              </a:spcBef>
              <a:defRPr/>
            </a:pPr>
            <a:r>
              <a:rPr lang="ru-RU" sz="3200" b="1" dirty="0">
                <a:solidFill>
                  <a:srgbClr val="FF0000"/>
                </a:solidFill>
                <a:latin typeface="Arial" panose="020B0604020202020204" pitchFamily="34" charset="0"/>
                <a:cs typeface="Arial" panose="020B0604020202020204" pitchFamily="34" charset="0"/>
                <a:sym typeface="Wingdings" panose="05000000000000000000" pitchFamily="2" charset="2"/>
              </a:rPr>
              <a:t>Вопрос: </a:t>
            </a:r>
            <a:r>
              <a:rPr lang="ru-RU" sz="3200" dirty="0">
                <a:solidFill>
                  <a:srgbClr val="FF0000"/>
                </a:solidFill>
                <a:latin typeface="Arial" panose="020B0604020202020204" pitchFamily="34" charset="0"/>
                <a:cs typeface="Arial" panose="020B0604020202020204" pitchFamily="34" charset="0"/>
                <a:sym typeface="Wingdings" panose="05000000000000000000" pitchFamily="2" charset="2"/>
              </a:rPr>
              <a:t>является ли основанием для проверки подача справки о доходах, расходах и пр.? </a:t>
            </a:r>
            <a:endParaRPr lang="ru-RU" sz="3200" dirty="0">
              <a:solidFill>
                <a:srgbClr val="0000FF"/>
              </a:solidFill>
              <a:latin typeface="Arial" panose="020B0604020202020204" pitchFamily="34" charset="0"/>
              <a:cs typeface="Arial" panose="020B0604020202020204" pitchFamily="34" charset="0"/>
              <a:sym typeface="Wingdings" panose="05000000000000000000" pitchFamily="2" charset="2"/>
            </a:endParaRPr>
          </a:p>
        </p:txBody>
      </p:sp>
      <p:sp>
        <p:nvSpPr>
          <p:cNvPr id="5" name="Заголовок 1"/>
          <p:cNvSpPr>
            <a:spLocks noGrp="1"/>
          </p:cNvSpPr>
          <p:nvPr>
            <p:ph type="title"/>
          </p:nvPr>
        </p:nvSpPr>
        <p:spPr>
          <a:xfrm>
            <a:off x="522514" y="260351"/>
            <a:ext cx="11329060" cy="901699"/>
          </a:xfrm>
        </p:spPr>
        <p:txBody>
          <a:bodyPr>
            <a:normAutofit fontScale="90000"/>
          </a:bodyPr>
          <a:lstStyle/>
          <a:p>
            <a:pPr algn="ctr"/>
            <a:r>
              <a:rPr lang="ru-RU" altLang="ru-RU" sz="4000" b="1" dirty="0">
                <a:latin typeface="Arial" panose="020B0604020202020204" pitchFamily="34" charset="0"/>
                <a:cs typeface="Arial" panose="020B0604020202020204" pitchFamily="34" charset="0"/>
              </a:rPr>
              <a:t>Антикоррупционные проверки как правило состоят из 3-х этапов</a:t>
            </a:r>
          </a:p>
        </p:txBody>
      </p:sp>
    </p:spTree>
    <p:extLst>
      <p:ext uri="{BB962C8B-B14F-4D97-AF65-F5344CB8AC3E}">
        <p14:creationId xmlns:p14="http://schemas.microsoft.com/office/powerpoint/2010/main" val="293519261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80011" y="142507"/>
            <a:ext cx="11495314" cy="6350368"/>
          </a:xfrm>
        </p:spPr>
        <p:txBody>
          <a:bodyPr anchor="ctr">
            <a:normAutofit/>
          </a:bodyPr>
          <a:lstStyle/>
          <a:p>
            <a:r>
              <a:rPr lang="ru-RU" sz="6600" b="1" dirty="0">
                <a:solidFill>
                  <a:srgbClr val="C00000"/>
                </a:solidFill>
              </a:rPr>
              <a:t>Реализация требований </a:t>
            </a:r>
            <a:br>
              <a:rPr lang="ru-RU" sz="6600" b="1" dirty="0">
                <a:solidFill>
                  <a:srgbClr val="C00000"/>
                </a:solidFill>
              </a:rPr>
            </a:br>
            <a:r>
              <a:rPr lang="ru-RU" sz="6600" b="1" dirty="0">
                <a:solidFill>
                  <a:srgbClr val="C00000"/>
                </a:solidFill>
              </a:rPr>
              <a:t>ст. 12 Федерального закона </a:t>
            </a:r>
            <a:br>
              <a:rPr lang="ru-RU" sz="6600" b="1" dirty="0">
                <a:solidFill>
                  <a:srgbClr val="C00000"/>
                </a:solidFill>
              </a:rPr>
            </a:br>
            <a:r>
              <a:rPr lang="ru-RU" sz="6600" b="1" dirty="0">
                <a:solidFill>
                  <a:srgbClr val="C00000"/>
                </a:solidFill>
              </a:rPr>
              <a:t>«О противодействии коррупции»</a:t>
            </a:r>
            <a:br>
              <a:rPr lang="ru-RU" sz="6600" b="1" dirty="0">
                <a:solidFill>
                  <a:srgbClr val="C00000"/>
                </a:solidFill>
              </a:rPr>
            </a:br>
            <a:r>
              <a:rPr lang="ru-RU" sz="1800" i="1" dirty="0">
                <a:latin typeface="Arial" panose="020B0604020202020204" pitchFamily="34" charset="0"/>
                <a:cs typeface="Arial" panose="020B0604020202020204" pitchFamily="34" charset="0"/>
              </a:rPr>
              <a:t/>
            </a:r>
            <a:br>
              <a:rPr lang="ru-RU" sz="1800" i="1" dirty="0">
                <a:latin typeface="Arial" panose="020B0604020202020204" pitchFamily="34" charset="0"/>
                <a:cs typeface="Arial" panose="020B0604020202020204" pitchFamily="34" charset="0"/>
              </a:rPr>
            </a:br>
            <a:endParaRPr lang="ru-RU" sz="1800" i="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728349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144685"/>
            <a:ext cx="10515600" cy="680815"/>
          </a:xfrm>
        </p:spPr>
        <p:txBody>
          <a:bodyPr>
            <a:normAutofit/>
          </a:bodyPr>
          <a:lstStyle/>
          <a:p>
            <a:pPr algn="ctr"/>
            <a:r>
              <a:rPr lang="ru-RU" sz="2800" b="1" dirty="0">
                <a:solidFill>
                  <a:srgbClr val="C00000"/>
                </a:solidFill>
              </a:rPr>
              <a:t>Статья 12 Федерального закона «О противодействии коррупции»</a:t>
            </a:r>
          </a:p>
        </p:txBody>
      </p:sp>
      <p:sp>
        <p:nvSpPr>
          <p:cNvPr id="20" name="Объект 19"/>
          <p:cNvSpPr>
            <a:spLocks noGrp="1"/>
          </p:cNvSpPr>
          <p:nvPr>
            <p:ph sz="half" idx="1"/>
          </p:nvPr>
        </p:nvSpPr>
        <p:spPr>
          <a:xfrm>
            <a:off x="292100" y="825500"/>
            <a:ext cx="5727700" cy="5887815"/>
          </a:xfrm>
        </p:spPr>
        <p:txBody>
          <a:bodyPr anchor="t">
            <a:noAutofit/>
          </a:bodyPr>
          <a:lstStyle/>
          <a:p>
            <a:pPr marL="0" indent="0" algn="just">
              <a:buNone/>
            </a:pPr>
            <a:r>
              <a:rPr lang="ru-RU" sz="2400" dirty="0"/>
              <a:t>Ст. 12 ФЗ 25.12.2008 № 273-ФЗ установлен </a:t>
            </a:r>
            <a:r>
              <a:rPr lang="ru-RU" sz="2400" b="1" dirty="0">
                <a:solidFill>
                  <a:srgbClr val="C00000"/>
                </a:solidFill>
              </a:rPr>
              <a:t>механизм контроля </a:t>
            </a:r>
            <a:r>
              <a:rPr lang="ru-RU" sz="2400" dirty="0"/>
              <a:t>за выбором места трудоустройства бывших гос. </a:t>
            </a:r>
            <a:r>
              <a:rPr lang="ru-RU" sz="2400" b="1" dirty="0"/>
              <a:t>служащих необходим в целях недопущения возникновения коллизии публичных и частных интересов, которая может выражаться:</a:t>
            </a:r>
          </a:p>
          <a:p>
            <a:pPr marL="0" indent="358775" algn="just"/>
            <a:r>
              <a:rPr lang="ru-RU" sz="2400" b="1" dirty="0"/>
              <a:t>в возникновении конфликта интересов</a:t>
            </a:r>
            <a:r>
              <a:rPr lang="ru-RU" sz="2400" dirty="0"/>
              <a:t> при исполнении должностных обязанностей, обусловленного возможностью предоставления выгод и преимуществ для организации, рассматриваемой </a:t>
            </a:r>
            <a:r>
              <a:rPr lang="ru-RU" sz="2400" dirty="0" err="1"/>
              <a:t>гос.служащим</a:t>
            </a:r>
            <a:r>
              <a:rPr lang="ru-RU" sz="2400" dirty="0"/>
              <a:t> в качестве будущего места работы</a:t>
            </a:r>
          </a:p>
          <a:p>
            <a:pPr marL="0" indent="358775" algn="just"/>
            <a:r>
              <a:rPr lang="ru-RU" sz="2400" b="1" dirty="0"/>
              <a:t>в неправомерном использовании служебной информации</a:t>
            </a:r>
            <a:r>
              <a:rPr lang="ru-RU" sz="2400" dirty="0"/>
              <a:t> в интересах организации после увольнения со службы</a:t>
            </a:r>
            <a:r>
              <a:rPr lang="ru-RU" sz="2400" dirty="0">
                <a:solidFill>
                  <a:srgbClr val="C00000"/>
                </a:solidFill>
              </a:rPr>
              <a:t> </a:t>
            </a:r>
          </a:p>
        </p:txBody>
      </p:sp>
      <p:sp>
        <p:nvSpPr>
          <p:cNvPr id="4" name="Содержимое 3"/>
          <p:cNvSpPr>
            <a:spLocks noGrp="1"/>
          </p:cNvSpPr>
          <p:nvPr>
            <p:ph sz="half" idx="2"/>
          </p:nvPr>
        </p:nvSpPr>
        <p:spPr>
          <a:xfrm>
            <a:off x="6019800" y="698500"/>
            <a:ext cx="6032500" cy="6261100"/>
          </a:xfrm>
        </p:spPr>
        <p:txBody>
          <a:bodyPr>
            <a:noAutofit/>
          </a:bodyPr>
          <a:lstStyle/>
          <a:p>
            <a:pPr marL="0" indent="0" algn="just">
              <a:buNone/>
            </a:pPr>
            <a:r>
              <a:rPr lang="ru-RU" sz="2250" dirty="0"/>
              <a:t>Ст. 12 ФЗ № 272-ФЗ содержит несколько корреспондирующих друг другу норм:</a:t>
            </a:r>
          </a:p>
          <a:p>
            <a:pPr marL="0" indent="358775" algn="just"/>
            <a:r>
              <a:rPr lang="ru-RU" sz="2250" dirty="0"/>
              <a:t>обязанность служащего уведомить и получить согласие на трудоустройство в организацию</a:t>
            </a:r>
          </a:p>
          <a:p>
            <a:pPr marL="0" indent="358775" algn="just"/>
            <a:r>
              <a:rPr lang="ru-RU" sz="2250" dirty="0"/>
              <a:t>обязанность гос. органа рассмотреть указанное выше заявление бывшего государственного служащего;</a:t>
            </a:r>
          </a:p>
          <a:p>
            <a:pPr marL="0" indent="358775" algn="just"/>
            <a:r>
              <a:rPr lang="ru-RU" sz="2250" dirty="0"/>
              <a:t> обязанность бывшего служащего уведомить работодателя о месте службы и замещаемой должности</a:t>
            </a:r>
          </a:p>
          <a:p>
            <a:pPr marL="0" indent="358775" algn="just"/>
            <a:r>
              <a:rPr lang="ru-RU" sz="2250" dirty="0"/>
              <a:t> обязанность нового работодателя уведомить гос. орган о приеме бывшего служащего</a:t>
            </a:r>
          </a:p>
          <a:p>
            <a:pPr marL="0" indent="358775" algn="just"/>
            <a:r>
              <a:rPr lang="ru-RU" sz="2250" dirty="0"/>
              <a:t>обязанность работодателя уволить бывшего служащего в случае </a:t>
            </a:r>
            <a:r>
              <a:rPr lang="ru-RU" sz="2250" dirty="0" err="1"/>
              <a:t>неуведомления</a:t>
            </a:r>
            <a:r>
              <a:rPr lang="ru-RU" sz="2250" dirty="0"/>
              <a:t> о последнем месте службы и замещаемой должности</a:t>
            </a:r>
          </a:p>
        </p:txBody>
      </p:sp>
    </p:spTree>
    <p:extLst>
      <p:ext uri="{BB962C8B-B14F-4D97-AF65-F5344CB8AC3E}">
        <p14:creationId xmlns:p14="http://schemas.microsoft.com/office/powerpoint/2010/main" val="9625023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9788" y="139701"/>
            <a:ext cx="10515600" cy="800100"/>
          </a:xfrm>
        </p:spPr>
        <p:txBody>
          <a:bodyPr>
            <a:normAutofit/>
          </a:bodyPr>
          <a:lstStyle/>
          <a:p>
            <a:r>
              <a:rPr lang="ru-RU" sz="2800" b="1" dirty="0">
                <a:solidFill>
                  <a:srgbClr val="C00000"/>
                </a:solidFill>
              </a:rPr>
              <a:t>Статья 12 Федерального закона «О противодействии коррупции»</a:t>
            </a:r>
          </a:p>
        </p:txBody>
      </p:sp>
      <p:sp>
        <p:nvSpPr>
          <p:cNvPr id="20" name="Объект 19"/>
          <p:cNvSpPr>
            <a:spLocks noGrp="1"/>
          </p:cNvSpPr>
          <p:nvPr>
            <p:ph sz="half" idx="2"/>
          </p:nvPr>
        </p:nvSpPr>
        <p:spPr>
          <a:xfrm>
            <a:off x="317500" y="736600"/>
            <a:ext cx="11506200" cy="5981699"/>
          </a:xfrm>
        </p:spPr>
        <p:txBody>
          <a:bodyPr anchor="ctr">
            <a:normAutofit fontScale="92500" lnSpcReduction="10000"/>
          </a:bodyPr>
          <a:lstStyle/>
          <a:p>
            <a:pPr marL="447675" indent="3175" algn="just">
              <a:buNone/>
            </a:pPr>
            <a:r>
              <a:rPr lang="ru-RU" dirty="0"/>
              <a:t>Условия, влекущие необходимость получения гражданином - бывшим государственным служащим согласия комиссии по соблюдению требований к служебному поведению государственных служащих и урегулированию конфликта интересов являются:</a:t>
            </a:r>
          </a:p>
          <a:p>
            <a:pPr marL="514350" indent="-514350" algn="just">
              <a:buFont typeface="+mj-lt"/>
              <a:buAutoNum type="arabicPeriod"/>
            </a:pPr>
            <a:r>
              <a:rPr lang="ru-RU" dirty="0"/>
              <a:t>нахождение должности, которую замещал гражданин, в перечне, установленном нормативными правовыми актами Российской Федерации;</a:t>
            </a:r>
          </a:p>
          <a:p>
            <a:pPr marL="514350" indent="-514350" algn="just">
              <a:buFont typeface="+mj-lt"/>
              <a:buAutoNum type="arabicPeriod"/>
            </a:pPr>
            <a:r>
              <a:rPr lang="ru-RU" dirty="0"/>
              <a:t>в должностные (служебные) обязанности гражданина - бывшего государственного служащего входили отдельные функции государственного (административного) управления организацией,  в которую он трудоустраивается.</a:t>
            </a:r>
          </a:p>
          <a:p>
            <a:pPr marL="514350" indent="-514350" algn="just">
              <a:buFont typeface="+mj-lt"/>
              <a:buAutoNum type="arabicPeriod"/>
            </a:pPr>
            <a:r>
              <a:rPr lang="ru-RU" dirty="0"/>
              <a:t>прошло менее двух лет со дня увольнения гражданина с государственной службы.</a:t>
            </a:r>
          </a:p>
          <a:p>
            <a:pPr marL="514350" indent="-514350" algn="just">
              <a:buFont typeface="+mj-lt"/>
              <a:buAutoNum type="arabicPeriod"/>
            </a:pPr>
            <a:r>
              <a:rPr lang="ru-RU" dirty="0"/>
              <a:t>заключение трудового договора вне зависимости от размера заработной платы либо заключение гражданско-правового договора (гражданско-правовых договоров), стоимость выполнения работ (оказания услуг) по которому (которым) составляет более 100 тыс. руб. в течение месяца.</a:t>
            </a:r>
          </a:p>
        </p:txBody>
      </p:sp>
    </p:spTree>
    <p:extLst>
      <p:ext uri="{BB962C8B-B14F-4D97-AF65-F5344CB8AC3E}">
        <p14:creationId xmlns:p14="http://schemas.microsoft.com/office/powerpoint/2010/main" val="400930253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9788" y="1"/>
            <a:ext cx="10515600" cy="876300"/>
          </a:xfrm>
        </p:spPr>
        <p:txBody>
          <a:bodyPr>
            <a:normAutofit/>
          </a:bodyPr>
          <a:lstStyle/>
          <a:p>
            <a:r>
              <a:rPr lang="ru-RU" sz="2800" b="1" dirty="0">
                <a:solidFill>
                  <a:srgbClr val="C00000"/>
                </a:solidFill>
              </a:rPr>
              <a:t>Статья 12 Федерального закона «О противодействии коррупции»</a:t>
            </a:r>
          </a:p>
        </p:txBody>
      </p:sp>
      <p:sp>
        <p:nvSpPr>
          <p:cNvPr id="20" name="Объект 19"/>
          <p:cNvSpPr>
            <a:spLocks noGrp="1"/>
          </p:cNvSpPr>
          <p:nvPr>
            <p:ph sz="half" idx="2"/>
          </p:nvPr>
        </p:nvSpPr>
        <p:spPr>
          <a:xfrm>
            <a:off x="177800" y="609600"/>
            <a:ext cx="11811000" cy="6070600"/>
          </a:xfrm>
        </p:spPr>
        <p:txBody>
          <a:bodyPr anchor="ctr">
            <a:normAutofit lnSpcReduction="10000"/>
          </a:bodyPr>
          <a:lstStyle/>
          <a:p>
            <a:pPr marL="0" indent="0" algn="just">
              <a:buNone/>
            </a:pPr>
            <a:r>
              <a:rPr lang="ru-RU" dirty="0"/>
              <a:t>К перечням должностей, замещение которых влечет реализацию требований ст. 12 Федерального закона «О противодействии коррупции», относятся:</a:t>
            </a:r>
          </a:p>
          <a:p>
            <a:pPr marL="0" indent="0" algn="just">
              <a:buNone/>
            </a:pPr>
            <a:r>
              <a:rPr lang="ru-RU" dirty="0"/>
              <a:t>а) федеральные нормативные правовые акты (федеральные конституционные законы, федеральные законы, нормативные правовые акты Президента Российской Федерации, нормативные правовые акты Правительства Российской Федерации, нормативные правовые акты федеральных органов исполнительной власти и иных федеральных органов)</a:t>
            </a:r>
          </a:p>
          <a:p>
            <a:pPr marL="0" indent="0" algn="just">
              <a:buNone/>
            </a:pPr>
            <a:r>
              <a:rPr lang="ru-RU" dirty="0"/>
              <a:t>б) законы и иные нормативные правовые акты органов государственной власти субъектов Российской Федерации</a:t>
            </a:r>
          </a:p>
          <a:p>
            <a:pPr marL="0" indent="0" algn="just">
              <a:buNone/>
            </a:pPr>
            <a:r>
              <a:rPr lang="ru-RU" dirty="0"/>
              <a:t>в) муниципальные правовые акты</a:t>
            </a:r>
          </a:p>
          <a:p>
            <a:pPr marL="0" indent="0" algn="just">
              <a:buNone/>
            </a:pPr>
            <a:r>
              <a:rPr lang="ru-RU" dirty="0"/>
              <a:t>Ознакомиться с перечнями можно в справочно-правовых системах, на официальном сайте госоргана или органа местного самоуправления, в котором бывший служащий проходил службу</a:t>
            </a:r>
          </a:p>
        </p:txBody>
      </p:sp>
    </p:spTree>
    <p:extLst>
      <p:ext uri="{BB962C8B-B14F-4D97-AF65-F5344CB8AC3E}">
        <p14:creationId xmlns:p14="http://schemas.microsoft.com/office/powerpoint/2010/main" val="304757372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16639" y="1"/>
            <a:ext cx="10515600" cy="939800"/>
          </a:xfrm>
        </p:spPr>
        <p:txBody>
          <a:bodyPr anchor="t">
            <a:noAutofit/>
          </a:bodyPr>
          <a:lstStyle/>
          <a:p>
            <a:pPr algn="ctr"/>
            <a:r>
              <a:rPr lang="ru-RU" sz="2800" b="1" dirty="0">
                <a:solidFill>
                  <a:srgbClr val="C00000"/>
                </a:solidFill>
              </a:rPr>
              <a:t>Порядок направления гражданином – бывшим государственным служащим обращения о даче согласия на трудоустройство</a:t>
            </a:r>
            <a:br>
              <a:rPr lang="ru-RU" sz="2800" b="1" dirty="0">
                <a:solidFill>
                  <a:srgbClr val="C00000"/>
                </a:solidFill>
              </a:rPr>
            </a:br>
            <a:endParaRPr lang="ru-RU" sz="2800" b="1" dirty="0">
              <a:solidFill>
                <a:srgbClr val="C00000"/>
              </a:solidFill>
            </a:endParaRPr>
          </a:p>
        </p:txBody>
      </p:sp>
      <p:sp>
        <p:nvSpPr>
          <p:cNvPr id="20" name="Объект 19"/>
          <p:cNvSpPr>
            <a:spLocks noGrp="1"/>
          </p:cNvSpPr>
          <p:nvPr>
            <p:ph sz="half" idx="2"/>
          </p:nvPr>
        </p:nvSpPr>
        <p:spPr>
          <a:xfrm>
            <a:off x="127001" y="939802"/>
            <a:ext cx="11899900" cy="5803898"/>
          </a:xfrm>
        </p:spPr>
        <p:txBody>
          <a:bodyPr anchor="ctr">
            <a:noAutofit/>
          </a:bodyPr>
          <a:lstStyle/>
          <a:p>
            <a:pPr marL="0" indent="452438" algn="just">
              <a:buNone/>
            </a:pPr>
            <a:r>
              <a:rPr lang="ru-RU" dirty="0"/>
              <a:t>Для федеральных государственных служащих соответствующий порядок обращения регламентирован Положением о комиссиях по соблюдению требований к служебному поведению федеральных государственных служащих и урегулированию конфликта интересов, утвержденным Указом Президента Российской Федерации от 1 июля 2010 г. № 821</a:t>
            </a:r>
          </a:p>
          <a:p>
            <a:pPr marL="0" indent="452438" algn="just">
              <a:buNone/>
            </a:pPr>
            <a:r>
              <a:rPr lang="ru-RU" dirty="0"/>
              <a:t>Для граждан, замещавших должности государственной гражданской службы субъектов Российской Федерации, соответствующий порядок регламентируется государственными органами субъектов Российской Федерации  (Постановление Администрации Приморского края от 24.09.2010 N 327-па)</a:t>
            </a:r>
          </a:p>
          <a:p>
            <a:pPr marL="0" indent="452438" algn="just">
              <a:buNone/>
            </a:pPr>
            <a:r>
              <a:rPr lang="ru-RU" dirty="0"/>
              <a:t>Обращение подается гражданином </a:t>
            </a:r>
            <a:r>
              <a:rPr lang="ru-RU" b="1" dirty="0"/>
              <a:t>в подразделение кадровой службы</a:t>
            </a:r>
            <a:r>
              <a:rPr lang="ru-RU" dirty="0"/>
              <a:t> государственного органа по профилактике коррупционных и иных правонарушений. Обращение может быть направлено по почте с заказным уведомлением либо доставлено лично в государственный орган.</a:t>
            </a:r>
          </a:p>
        </p:txBody>
      </p:sp>
    </p:spTree>
    <p:extLst>
      <p:ext uri="{BB962C8B-B14F-4D97-AF65-F5344CB8AC3E}">
        <p14:creationId xmlns:p14="http://schemas.microsoft.com/office/powerpoint/2010/main" val="39842869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26625" y="214655"/>
            <a:ext cx="10515600" cy="665022"/>
          </a:xfrm>
        </p:spPr>
        <p:txBody>
          <a:bodyPr>
            <a:normAutofit/>
          </a:bodyPr>
          <a:lstStyle/>
          <a:p>
            <a:pPr algn="ctr"/>
            <a:r>
              <a:rPr lang="ru-RU" sz="2800" b="1" dirty="0">
                <a:solidFill>
                  <a:srgbClr val="C00000"/>
                </a:solidFill>
              </a:rPr>
              <a:t>Что должно быть отражено в обращении:</a:t>
            </a:r>
          </a:p>
        </p:txBody>
      </p:sp>
      <p:sp>
        <p:nvSpPr>
          <p:cNvPr id="20" name="Объект 19"/>
          <p:cNvSpPr>
            <a:spLocks noGrp="1"/>
          </p:cNvSpPr>
          <p:nvPr>
            <p:ph sz="half" idx="1"/>
          </p:nvPr>
        </p:nvSpPr>
        <p:spPr>
          <a:xfrm>
            <a:off x="177800" y="711200"/>
            <a:ext cx="5842000" cy="5932145"/>
          </a:xfrm>
        </p:spPr>
        <p:txBody>
          <a:bodyPr anchor="t">
            <a:noAutofit/>
          </a:bodyPr>
          <a:lstStyle/>
          <a:p>
            <a:pPr marL="0" indent="0" algn="just">
              <a:buNone/>
            </a:pPr>
            <a:r>
              <a:rPr lang="ru-RU" sz="1600" dirty="0"/>
              <a:t>1</a:t>
            </a:r>
            <a:r>
              <a:rPr lang="ru-RU" sz="2000" dirty="0"/>
              <a:t>) фамилия, имя, отчество гражданина, дата его рождения, адрес места жительства;</a:t>
            </a:r>
          </a:p>
          <a:p>
            <a:pPr marL="0" indent="0" algn="just">
              <a:buNone/>
            </a:pPr>
            <a:r>
              <a:rPr lang="ru-RU" sz="2000" dirty="0"/>
              <a:t>2) замещаемые должности в течение последних 2 лет до дня увольнения с государственной службы;</a:t>
            </a:r>
          </a:p>
          <a:p>
            <a:pPr marL="0" indent="0" algn="just">
              <a:buNone/>
            </a:pPr>
            <a:r>
              <a:rPr lang="ru-RU" sz="2000" dirty="0"/>
              <a:t>3) полное наименование коммерческой (некоммерческой) организации;</a:t>
            </a:r>
          </a:p>
          <a:p>
            <a:pPr marL="0" indent="0" algn="just">
              <a:buNone/>
            </a:pPr>
            <a:r>
              <a:rPr lang="ru-RU" sz="2000" dirty="0"/>
              <a:t>4)местонахождение коммерческой (некоммерческой) организации. Рекомендуется указывать юридический адрес и адрес фактического места нахождения организации;</a:t>
            </a:r>
          </a:p>
          <a:p>
            <a:pPr marL="0" indent="0" algn="just">
              <a:buNone/>
            </a:pPr>
            <a:r>
              <a:rPr lang="ru-RU" sz="2000" dirty="0"/>
              <a:t>5) характер деятельности коммерческой (некоммерческой) организации. Основную деятельность организации рекомендуется указывать согласно учредительным документам; </a:t>
            </a:r>
          </a:p>
          <a:p>
            <a:pPr marL="0" indent="0" algn="just">
              <a:buNone/>
            </a:pPr>
            <a:r>
              <a:rPr lang="ru-RU" sz="2000" dirty="0"/>
              <a:t>6) должностные (служебные) обязанности, исполняемые гражданином во время замещения им должности гос. службы. Указываются обязанности в соответствии с должностным регламентом (должностной инструкцией)</a:t>
            </a:r>
          </a:p>
        </p:txBody>
      </p:sp>
      <p:sp>
        <p:nvSpPr>
          <p:cNvPr id="4" name="Содержимое 3"/>
          <p:cNvSpPr>
            <a:spLocks noGrp="1"/>
          </p:cNvSpPr>
          <p:nvPr>
            <p:ph sz="half" idx="2"/>
          </p:nvPr>
        </p:nvSpPr>
        <p:spPr>
          <a:xfrm>
            <a:off x="6172200" y="711200"/>
            <a:ext cx="5818850" cy="6146800"/>
          </a:xfrm>
        </p:spPr>
        <p:txBody>
          <a:bodyPr>
            <a:noAutofit/>
          </a:bodyPr>
          <a:lstStyle/>
          <a:p>
            <a:pPr marL="0" indent="0" algn="just">
              <a:buNone/>
            </a:pPr>
            <a:r>
              <a:rPr lang="ru-RU" sz="1800" dirty="0"/>
              <a:t>7) функции по государственному (административному) управлению в отношении коммерческой (некоммерческой) организации. </a:t>
            </a:r>
          </a:p>
          <a:p>
            <a:pPr marL="0" indent="0" algn="just">
              <a:buNone/>
            </a:pPr>
            <a:r>
              <a:rPr lang="ru-RU" sz="1800" dirty="0"/>
              <a:t>Рекомендуется подробно указывать, в чем заключались данные функции, а также уточнить при необходимости, какой конкретной деятельности данной коммерческой (некоммерческой) организации касались принимаемые служащим решения. Функции по государственному, (административному) управлению должны осуществляться в отношении конкретной организации, в которую трудоустраивается бывший государственный служащий;</a:t>
            </a:r>
          </a:p>
          <a:p>
            <a:pPr marL="0" indent="0" algn="just">
              <a:buNone/>
            </a:pPr>
            <a:r>
              <a:rPr lang="ru-RU" sz="1800" dirty="0"/>
              <a:t>8) вид договора (трудовой или гражданско-правовой);</a:t>
            </a:r>
          </a:p>
          <a:p>
            <a:pPr marL="0" indent="0" algn="just">
              <a:buNone/>
            </a:pPr>
            <a:r>
              <a:rPr lang="ru-RU" sz="1800" dirty="0"/>
              <a:t>9) предполагаемый срок действия договора (срочный либо заключенный на неопределенный срок). При заключении срочного договора указывается срок его действия, при заключении договора на неопределенный срок - дата начала его действия;</a:t>
            </a:r>
          </a:p>
          <a:p>
            <a:pPr marL="0" indent="0" algn="just">
              <a:buNone/>
            </a:pPr>
            <a:r>
              <a:rPr lang="ru-RU" sz="1800" dirty="0"/>
              <a:t>10) сумма оплаты (предполагаемая сумма в рублях в течение месяца);</a:t>
            </a:r>
          </a:p>
          <a:p>
            <a:pPr marL="0" indent="0" algn="just">
              <a:buNone/>
            </a:pPr>
            <a:r>
              <a:rPr lang="ru-RU" sz="1800" dirty="0"/>
              <a:t>11) обращение о намерении лично присутствовать на заседании комиссии</a:t>
            </a:r>
          </a:p>
        </p:txBody>
      </p:sp>
    </p:spTree>
    <p:extLst>
      <p:ext uri="{BB962C8B-B14F-4D97-AF65-F5344CB8AC3E}">
        <p14:creationId xmlns:p14="http://schemas.microsoft.com/office/powerpoint/2010/main" val="62535156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0"/>
            <a:ext cx="11010900" cy="681038"/>
          </a:xfrm>
        </p:spPr>
        <p:txBody>
          <a:bodyPr>
            <a:normAutofit/>
          </a:bodyPr>
          <a:lstStyle/>
          <a:p>
            <a:r>
              <a:rPr lang="ru-RU" sz="2800" b="1" dirty="0">
                <a:solidFill>
                  <a:srgbClr val="C00000"/>
                </a:solidFill>
              </a:rPr>
              <a:t>Порядок рассмотрения обращения о даче согласия на трудоустройство</a:t>
            </a:r>
          </a:p>
        </p:txBody>
      </p:sp>
      <p:sp>
        <p:nvSpPr>
          <p:cNvPr id="20" name="Объект 19"/>
          <p:cNvSpPr>
            <a:spLocks noGrp="1"/>
          </p:cNvSpPr>
          <p:nvPr>
            <p:ph sz="half" idx="1"/>
          </p:nvPr>
        </p:nvSpPr>
        <p:spPr>
          <a:xfrm>
            <a:off x="190500" y="681038"/>
            <a:ext cx="5829300" cy="6291262"/>
          </a:xfrm>
        </p:spPr>
        <p:txBody>
          <a:bodyPr anchor="t">
            <a:noAutofit/>
          </a:bodyPr>
          <a:lstStyle/>
          <a:p>
            <a:pPr marL="0" indent="0" algn="just">
              <a:buNone/>
            </a:pPr>
            <a:r>
              <a:rPr lang="ru-RU" sz="2400" dirty="0"/>
              <a:t>Первоначальное рассмотрение обращения осуществляется в подразделении  кадровой службы государственного органа по профилактике коррупционных и иных правонарушений, которое готовит мотивированное заключение</a:t>
            </a:r>
          </a:p>
          <a:p>
            <a:pPr marL="0" indent="0" algn="just">
              <a:buNone/>
            </a:pPr>
            <a:r>
              <a:rPr lang="ru-RU" sz="2400" dirty="0"/>
              <a:t>При подготовке мотивированного заключения должностные лица кадрового подразделения имеют право:</a:t>
            </a:r>
          </a:p>
          <a:p>
            <a:pPr marL="358775" indent="-358775" algn="just"/>
            <a:r>
              <a:rPr lang="ru-RU" sz="2400" dirty="0"/>
              <a:t>проводить собеседование со служащим, представившим обращение</a:t>
            </a:r>
          </a:p>
          <a:p>
            <a:pPr marL="358775" indent="-358775" algn="just"/>
            <a:r>
              <a:rPr lang="ru-RU" sz="2400" dirty="0"/>
              <a:t>получать от него письменные пояснения </a:t>
            </a:r>
          </a:p>
          <a:p>
            <a:pPr marL="358775" indent="-358775" algn="just"/>
            <a:r>
              <a:rPr lang="ru-RU" sz="2400" dirty="0"/>
              <a:t>направлять за подписью руководителя запросы в </a:t>
            </a:r>
            <a:r>
              <a:rPr lang="ru-RU" sz="2400" dirty="0" err="1"/>
              <a:t>гос</a:t>
            </a:r>
            <a:r>
              <a:rPr lang="ru-RU" sz="2400" dirty="0"/>
              <a:t> органы, органы местного самоуправления и заинтересованные организации</a:t>
            </a:r>
          </a:p>
        </p:txBody>
      </p:sp>
      <p:sp>
        <p:nvSpPr>
          <p:cNvPr id="4" name="Содержимое 3"/>
          <p:cNvSpPr>
            <a:spLocks noGrp="1"/>
          </p:cNvSpPr>
          <p:nvPr>
            <p:ph sz="half" idx="2"/>
          </p:nvPr>
        </p:nvSpPr>
        <p:spPr>
          <a:xfrm>
            <a:off x="6172200" y="681038"/>
            <a:ext cx="5829300" cy="6176962"/>
          </a:xfrm>
        </p:spPr>
        <p:txBody>
          <a:bodyPr>
            <a:noAutofit/>
          </a:bodyPr>
          <a:lstStyle/>
          <a:p>
            <a:pPr marL="0" indent="0" algn="just">
              <a:buNone/>
            </a:pPr>
            <a:r>
              <a:rPr lang="ru-RU" b="1" dirty="0"/>
              <a:t>Мотивированное заключение </a:t>
            </a:r>
            <a:r>
              <a:rPr lang="ru-RU" dirty="0"/>
              <a:t>должно содержать:</a:t>
            </a:r>
          </a:p>
          <a:p>
            <a:pPr algn="just">
              <a:buNone/>
            </a:pPr>
            <a:r>
              <a:rPr lang="ru-RU" dirty="0"/>
              <a:t>а) информацию, изложенную в обращении;</a:t>
            </a:r>
          </a:p>
          <a:p>
            <a:pPr algn="just">
              <a:buNone/>
            </a:pPr>
            <a:r>
              <a:rPr lang="ru-RU" dirty="0"/>
              <a:t>б) информацию, полученную от государственных органов и заинтересованных организаций на основании запросов;</a:t>
            </a:r>
          </a:p>
          <a:p>
            <a:pPr algn="just">
              <a:buNone/>
            </a:pPr>
            <a:r>
              <a:rPr lang="ru-RU" dirty="0"/>
              <a:t>в) мотивированный вывод, основанный на всестороннем анализе указанной информации, а также рекомендации для принятия одного из решений (дать согласие, установить, что имеет место нарушение ст. 12 )</a:t>
            </a:r>
          </a:p>
          <a:p>
            <a:endParaRPr lang="ru-RU" dirty="0"/>
          </a:p>
        </p:txBody>
      </p:sp>
    </p:spTree>
    <p:extLst>
      <p:ext uri="{BB962C8B-B14F-4D97-AF65-F5344CB8AC3E}">
        <p14:creationId xmlns:p14="http://schemas.microsoft.com/office/powerpoint/2010/main" val="363274012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31800" y="165101"/>
            <a:ext cx="10923588" cy="590730"/>
          </a:xfrm>
        </p:spPr>
        <p:txBody>
          <a:bodyPr>
            <a:normAutofit/>
          </a:bodyPr>
          <a:lstStyle/>
          <a:p>
            <a:pPr algn="ctr"/>
            <a:r>
              <a:rPr lang="ru-RU" sz="2800" b="1" dirty="0">
                <a:solidFill>
                  <a:srgbClr val="C00000"/>
                </a:solidFill>
              </a:rPr>
              <a:t>Порядок рассмотрения обращения о даче согласия на трудоустройство</a:t>
            </a:r>
          </a:p>
        </p:txBody>
      </p:sp>
      <p:sp>
        <p:nvSpPr>
          <p:cNvPr id="5" name="Текст 4"/>
          <p:cNvSpPr>
            <a:spLocks noGrp="1"/>
          </p:cNvSpPr>
          <p:nvPr>
            <p:ph type="body" idx="1"/>
          </p:nvPr>
        </p:nvSpPr>
        <p:spPr>
          <a:xfrm>
            <a:off x="839788" y="755831"/>
            <a:ext cx="5157787" cy="387169"/>
          </a:xfrm>
        </p:spPr>
        <p:txBody>
          <a:bodyPr>
            <a:normAutofit fontScale="92500" lnSpcReduction="10000"/>
          </a:bodyPr>
          <a:lstStyle/>
          <a:p>
            <a:r>
              <a:rPr lang="ru-RU" dirty="0"/>
              <a:t>Сроки рассмотрения</a:t>
            </a:r>
          </a:p>
        </p:txBody>
      </p:sp>
      <p:sp>
        <p:nvSpPr>
          <p:cNvPr id="20" name="Объект 19"/>
          <p:cNvSpPr>
            <a:spLocks noGrp="1"/>
          </p:cNvSpPr>
          <p:nvPr>
            <p:ph sz="half" idx="2"/>
          </p:nvPr>
        </p:nvSpPr>
        <p:spPr>
          <a:xfrm>
            <a:off x="152400" y="1143000"/>
            <a:ext cx="5845175" cy="5549898"/>
          </a:xfrm>
        </p:spPr>
        <p:txBody>
          <a:bodyPr anchor="t">
            <a:noAutofit/>
          </a:bodyPr>
          <a:lstStyle/>
          <a:p>
            <a:pPr marL="0" indent="0" algn="just">
              <a:buNone/>
            </a:pPr>
            <a:r>
              <a:rPr lang="ru-RU" sz="2400" dirty="0"/>
              <a:t>Обращение гражданина, а также мотивированное заключение и другие материалы в течение </a:t>
            </a:r>
            <a:r>
              <a:rPr lang="ru-RU" sz="2400" b="1" dirty="0"/>
              <a:t>7 рабочих дней со дня поступления обращения представляются председателю комиссии. </a:t>
            </a:r>
            <a:endParaRPr lang="ru-RU" sz="2400" dirty="0"/>
          </a:p>
          <a:p>
            <a:pPr marL="0" indent="0" algn="just">
              <a:buNone/>
            </a:pPr>
            <a:r>
              <a:rPr lang="ru-RU" sz="2400" dirty="0"/>
              <a:t>В случае </a:t>
            </a:r>
            <a:r>
              <a:rPr lang="ru-RU" sz="2400" b="1" dirty="0"/>
              <a:t>направления запросов </a:t>
            </a:r>
            <a:r>
              <a:rPr lang="ru-RU" sz="2400" dirty="0"/>
              <a:t>обращение, а также мотивированное заключение и другие материалы представляются председателю комиссии в течение </a:t>
            </a:r>
            <a:r>
              <a:rPr lang="ru-RU" sz="2400" b="1" dirty="0"/>
              <a:t>45 дней </a:t>
            </a:r>
            <a:r>
              <a:rPr lang="ru-RU" sz="2400" dirty="0"/>
              <a:t>со дня поступления обращения. </a:t>
            </a:r>
          </a:p>
          <a:p>
            <a:pPr marL="0" indent="0" algn="just">
              <a:buNone/>
            </a:pPr>
            <a:r>
              <a:rPr lang="ru-RU" sz="2400" dirty="0"/>
              <a:t>Указанный срок может быть продлен, но не более чем </a:t>
            </a:r>
            <a:r>
              <a:rPr lang="ru-RU" sz="2400" b="1" dirty="0"/>
              <a:t>на 30 дней</a:t>
            </a:r>
            <a:r>
              <a:rPr lang="ru-RU" sz="2400" dirty="0"/>
              <a:t>.</a:t>
            </a:r>
          </a:p>
          <a:p>
            <a:pPr marL="0" indent="0" algn="just">
              <a:buNone/>
            </a:pPr>
            <a:r>
              <a:rPr lang="ru-RU" sz="2400" b="1" dirty="0"/>
              <a:t>Обязательно рассмотрение на комиссии</a:t>
            </a:r>
          </a:p>
        </p:txBody>
      </p:sp>
      <p:sp>
        <p:nvSpPr>
          <p:cNvPr id="7" name="Текст 6"/>
          <p:cNvSpPr>
            <a:spLocks noGrp="1"/>
          </p:cNvSpPr>
          <p:nvPr>
            <p:ph type="body" sz="quarter" idx="3"/>
          </p:nvPr>
        </p:nvSpPr>
        <p:spPr>
          <a:xfrm>
            <a:off x="6172200" y="668339"/>
            <a:ext cx="5183188" cy="474661"/>
          </a:xfrm>
        </p:spPr>
        <p:txBody>
          <a:bodyPr>
            <a:normAutofit fontScale="92500" lnSpcReduction="10000"/>
          </a:bodyPr>
          <a:lstStyle/>
          <a:p>
            <a:r>
              <a:rPr lang="ru-RU" dirty="0"/>
              <a:t>Этапы рассмотрения</a:t>
            </a:r>
          </a:p>
        </p:txBody>
      </p:sp>
      <p:sp>
        <p:nvSpPr>
          <p:cNvPr id="4" name="Содержимое 3"/>
          <p:cNvSpPr>
            <a:spLocks noGrp="1"/>
          </p:cNvSpPr>
          <p:nvPr>
            <p:ph sz="quarter" idx="4"/>
          </p:nvPr>
        </p:nvSpPr>
        <p:spPr>
          <a:xfrm>
            <a:off x="6172200" y="1143001"/>
            <a:ext cx="5867400" cy="5549898"/>
          </a:xfrm>
        </p:spPr>
        <p:txBody>
          <a:bodyPr>
            <a:normAutofit lnSpcReduction="10000"/>
          </a:bodyPr>
          <a:lstStyle/>
          <a:p>
            <a:pPr marL="457200" indent="-457200" algn="just">
              <a:buFont typeface="+mj-lt"/>
              <a:buAutoNum type="arabicPeriod"/>
            </a:pPr>
            <a:r>
              <a:rPr lang="ru-RU" b="1" dirty="0"/>
              <a:t>Изучение функций </a:t>
            </a:r>
            <a:r>
              <a:rPr lang="ru-RU" dirty="0"/>
              <a:t>бывшего служащего по месту службы</a:t>
            </a:r>
            <a:r>
              <a:rPr lang="ru-RU" b="1" dirty="0"/>
              <a:t> </a:t>
            </a:r>
            <a:endParaRPr lang="ru-RU" dirty="0"/>
          </a:p>
          <a:p>
            <a:pPr marL="457200" indent="-457200" algn="just">
              <a:buFont typeface="+mj-lt"/>
              <a:buAutoNum type="arabicPeriod"/>
            </a:pPr>
            <a:r>
              <a:rPr lang="ru-RU" b="1" dirty="0"/>
              <a:t>Сбор информации </a:t>
            </a:r>
            <a:r>
              <a:rPr lang="ru-RU" dirty="0"/>
              <a:t>о</a:t>
            </a:r>
            <a:r>
              <a:rPr lang="ru-RU" b="1" dirty="0"/>
              <a:t> </a:t>
            </a:r>
            <a:r>
              <a:rPr lang="ru-RU" dirty="0"/>
              <a:t>новом месте работы бывшего служащего</a:t>
            </a:r>
          </a:p>
          <a:p>
            <a:pPr marL="457200" indent="-457200" algn="just">
              <a:buFont typeface="+mj-lt"/>
              <a:buAutoNum type="arabicPeriod"/>
            </a:pPr>
            <a:r>
              <a:rPr lang="ru-RU" dirty="0"/>
              <a:t>Анализ  имеющейся информации на предмет наличия (отсутствия) признаков, свидетельствующих о выгодах, </a:t>
            </a:r>
            <a:r>
              <a:rPr lang="ru-RU" b="1" dirty="0"/>
              <a:t>преимуществах, преференциях, полученных организацией по сравнению с другими юридическими лицами при замещении гражданином должности государственной службы</a:t>
            </a:r>
            <a:endParaRPr lang="ru-RU" dirty="0"/>
          </a:p>
          <a:p>
            <a:endParaRPr lang="ru-RU" dirty="0"/>
          </a:p>
        </p:txBody>
      </p:sp>
    </p:spTree>
    <p:extLst>
      <p:ext uri="{BB962C8B-B14F-4D97-AF65-F5344CB8AC3E}">
        <p14:creationId xmlns:p14="http://schemas.microsoft.com/office/powerpoint/2010/main" val="222506455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139701"/>
            <a:ext cx="10515600" cy="1142999"/>
          </a:xfrm>
        </p:spPr>
        <p:txBody>
          <a:bodyPr>
            <a:normAutofit/>
          </a:bodyPr>
          <a:lstStyle/>
          <a:p>
            <a:pPr algn="ctr"/>
            <a:r>
              <a:rPr lang="ru-RU" sz="3200" b="1" dirty="0">
                <a:solidFill>
                  <a:srgbClr val="C00000"/>
                </a:solidFill>
              </a:rPr>
              <a:t>Обязанности бывшего служащего при трудоустройстве, последствия их неисполнения</a:t>
            </a:r>
          </a:p>
        </p:txBody>
      </p:sp>
      <p:sp>
        <p:nvSpPr>
          <p:cNvPr id="20" name="Объект 19"/>
          <p:cNvSpPr>
            <a:spLocks noGrp="1"/>
          </p:cNvSpPr>
          <p:nvPr>
            <p:ph idx="1"/>
          </p:nvPr>
        </p:nvSpPr>
        <p:spPr>
          <a:xfrm>
            <a:off x="177800" y="1282700"/>
            <a:ext cx="11823700" cy="5435599"/>
          </a:xfrm>
        </p:spPr>
        <p:txBody>
          <a:bodyPr anchor="t">
            <a:noAutofit/>
          </a:bodyPr>
          <a:lstStyle/>
          <a:p>
            <a:pPr marL="0" indent="401638" algn="just">
              <a:buNone/>
            </a:pPr>
            <a:r>
              <a:rPr lang="ru-RU" sz="2400" dirty="0"/>
              <a:t>В течение 2-х лет после увольнения со службы служащий, замещавший должность, которая включена в соответствующий перечень, обязан при заключении трудовых или гражданско-правовых договоров на выполнение работ (оказание услуг) на сумму свыше 100 тыс. руб. сообщать работодателю сведения о последнем месте своей службы, в </a:t>
            </a:r>
            <a:r>
              <a:rPr lang="ru-RU" sz="2400" dirty="0" err="1"/>
              <a:t>т.ч</a:t>
            </a:r>
            <a:r>
              <a:rPr lang="ru-RU" sz="2400" dirty="0"/>
              <a:t>. о замещаемой им  должности.</a:t>
            </a:r>
          </a:p>
          <a:p>
            <a:pPr marL="0" indent="401638" algn="just">
              <a:buNone/>
            </a:pPr>
            <a:r>
              <a:rPr lang="ru-RU" sz="2400" dirty="0"/>
              <a:t>Работодателю рекомендуется оформлять сообщение о последнем месте службы в письменном виде и приобщать данное сообщение к личному делу бывшего государственного служащего. </a:t>
            </a:r>
          </a:p>
          <a:p>
            <a:pPr marL="0" indent="401638" algn="just">
              <a:buNone/>
            </a:pPr>
            <a:r>
              <a:rPr lang="ru-RU" sz="2400" dirty="0"/>
              <a:t>Данная обязанность, распространяется на всех лиц, замещавших должности государственной службы, перечень которых установлен нормативными правовыми актами Российской Федерации, независимо от того, входили или не входили в должностные (служебные) обязанности гражданина в период прохождения им государственной службы функции государственного, муниципального (административного) управления организацией, в которую он трудоустраивается</a:t>
            </a:r>
          </a:p>
          <a:p>
            <a:pPr marL="0" indent="401638" algn="just">
              <a:buNone/>
            </a:pPr>
            <a:r>
              <a:rPr lang="ru-RU" sz="2400" dirty="0"/>
              <a:t>В случае нарушения данной обязанности бывший служащий подлежит увольнению</a:t>
            </a:r>
          </a:p>
          <a:p>
            <a:pPr marL="0" indent="0">
              <a:buNone/>
            </a:pPr>
            <a:endParaRPr lang="ru-RU" sz="2000" dirty="0"/>
          </a:p>
        </p:txBody>
      </p:sp>
    </p:spTree>
    <p:extLst>
      <p:ext uri="{BB962C8B-B14F-4D97-AF65-F5344CB8AC3E}">
        <p14:creationId xmlns:p14="http://schemas.microsoft.com/office/powerpoint/2010/main" val="21580594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1"/>
            <a:ext cx="10515600" cy="838200"/>
          </a:xfrm>
        </p:spPr>
        <p:txBody>
          <a:bodyPr>
            <a:normAutofit/>
          </a:bodyPr>
          <a:lstStyle/>
          <a:p>
            <a:pPr algn="ctr"/>
            <a:r>
              <a:rPr lang="ru-RU" sz="2800" b="1" dirty="0">
                <a:solidFill>
                  <a:srgbClr val="C00000"/>
                </a:solidFill>
              </a:rPr>
              <a:t>Обязанность работодателя </a:t>
            </a:r>
          </a:p>
        </p:txBody>
      </p:sp>
      <p:sp>
        <p:nvSpPr>
          <p:cNvPr id="20" name="Объект 19"/>
          <p:cNvSpPr>
            <a:spLocks noGrp="1"/>
          </p:cNvSpPr>
          <p:nvPr>
            <p:ph idx="1"/>
          </p:nvPr>
        </p:nvSpPr>
        <p:spPr>
          <a:xfrm>
            <a:off x="0" y="584200"/>
            <a:ext cx="12192000" cy="6057900"/>
          </a:xfrm>
        </p:spPr>
        <p:txBody>
          <a:bodyPr anchor="t">
            <a:noAutofit/>
          </a:bodyPr>
          <a:lstStyle/>
          <a:p>
            <a:pPr marL="0" indent="401638" algn="just">
              <a:buNone/>
            </a:pPr>
            <a:r>
              <a:rPr lang="ru-RU" sz="2400" b="1" dirty="0">
                <a:solidFill>
                  <a:srgbClr val="C00000"/>
                </a:solidFill>
              </a:rPr>
              <a:t>Вне зависимости от организационно – правовой формы</a:t>
            </a:r>
            <a:r>
              <a:rPr lang="ru-RU" sz="2400" dirty="0"/>
              <a:t> работодатель при заключении трудового договора с указанным гражданином, замещавшим соответствующие должности, в течение двух лет после его увольнения с государственной или муниципальной службы обязан в 10-дневный срок сообщить представителю нанимателя (работодателю) по последнему месту службы этого лица о заключении договора. Тоже – при заключении гражданского – правового договора на сумму свыше 100 тыс. руб.</a:t>
            </a:r>
          </a:p>
          <a:p>
            <a:pPr marL="0" indent="401638" algn="just">
              <a:buNone/>
            </a:pPr>
            <a:r>
              <a:rPr lang="ru-RU" sz="2400" dirty="0"/>
              <a:t>Обязанность подлежит исполнению в течение 2-х лет после увольнения гражданина со службы независимо от последнего места работы бывшего госслужащего и количества заключенных им за этот период трудовых договоров.</a:t>
            </a:r>
          </a:p>
          <a:p>
            <a:pPr marL="0" indent="401638" algn="just">
              <a:buNone/>
            </a:pPr>
            <a:r>
              <a:rPr lang="ru-RU" sz="2400" dirty="0"/>
              <a:t>Срок для направления сообщения о заключении трудового (гражданско-правового) договора исчисляется в календарных днях. Он отсчитывается со дня, следующего за днем заключения договора или фактического допущения бывшего служащего к работе с ведома или по поручению работодателя (его уполномоченного на это представителя). Если последний день срока совпадает с нерабочим днем, он переносится на ближайший следующий за ним рабочий день</a:t>
            </a:r>
          </a:p>
          <a:p>
            <a:pPr marL="0" indent="401638" algn="just">
              <a:buNone/>
            </a:pPr>
            <a:r>
              <a:rPr lang="ru-RU" sz="2400" dirty="0"/>
              <a:t>Способ направления не регламентирован, конверт всегда необходимо сохранять, если уведомление поступило нарочно, делать соответствующую отметку</a:t>
            </a:r>
          </a:p>
        </p:txBody>
      </p:sp>
    </p:spTree>
    <p:extLst>
      <p:ext uri="{BB962C8B-B14F-4D97-AF65-F5344CB8AC3E}">
        <p14:creationId xmlns:p14="http://schemas.microsoft.com/office/powerpoint/2010/main" val="3666112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5631" y="1162050"/>
            <a:ext cx="11625943" cy="5547508"/>
          </a:xfrm>
        </p:spPr>
        <p:txBody>
          <a:bodyPr>
            <a:normAutofit lnSpcReduction="10000"/>
          </a:bodyPr>
          <a:lstStyle/>
          <a:p>
            <a:pPr algn="just">
              <a:spcBef>
                <a:spcPts val="600"/>
              </a:spcBef>
              <a:defRPr/>
            </a:pPr>
            <a:r>
              <a:rPr lang="ru-RU" dirty="0">
                <a:latin typeface="Arial" panose="020B0604020202020204" pitchFamily="34" charset="0"/>
                <a:cs typeface="Arial" panose="020B0604020202020204" pitchFamily="34" charset="0"/>
                <a:sym typeface="Wingdings" panose="05000000000000000000" pitchFamily="2" charset="2"/>
              </a:rPr>
              <a:t>Проводится по решению работодателя (представителя нанимателя), например, главы города или уполномоченного главой иного должностного лица, либо по решению руководителя учреждения</a:t>
            </a:r>
          </a:p>
          <a:p>
            <a:pPr algn="just">
              <a:spcBef>
                <a:spcPts val="600"/>
              </a:spcBef>
              <a:defRPr/>
            </a:pPr>
            <a:r>
              <a:rPr lang="ru-RU" dirty="0">
                <a:latin typeface="Arial" panose="020B0604020202020204" pitchFamily="34" charset="0"/>
                <a:cs typeface="Arial" panose="020B0604020202020204" pitchFamily="34" charset="0"/>
                <a:sym typeface="Wingdings" panose="05000000000000000000" pitchFamily="2" charset="2"/>
              </a:rPr>
              <a:t>Решение принимается по каждому гражданину, работнику или служащему индивидуально.</a:t>
            </a:r>
          </a:p>
          <a:p>
            <a:pPr algn="just">
              <a:spcBef>
                <a:spcPts val="600"/>
              </a:spcBef>
              <a:defRPr/>
            </a:pPr>
            <a:r>
              <a:rPr lang="ru-RU" dirty="0">
                <a:latin typeface="Arial" panose="020B0604020202020204" pitchFamily="34" charset="0"/>
                <a:cs typeface="Arial" panose="020B0604020202020204" pitchFamily="34" charset="0"/>
                <a:sym typeface="Wingdings" panose="05000000000000000000" pitchFamily="2" charset="2"/>
              </a:rPr>
              <a:t>Срок проверки – как правило, не более 60 дней от даты решения с правом продления до 90 дней на основании мотивированной  служебной записки (руководителя кадровой службы).</a:t>
            </a:r>
          </a:p>
          <a:p>
            <a:pPr algn="just">
              <a:spcBef>
                <a:spcPts val="600"/>
              </a:spcBef>
              <a:defRPr/>
            </a:pPr>
            <a:r>
              <a:rPr lang="ru-RU" dirty="0">
                <a:latin typeface="Arial" panose="020B0604020202020204" pitchFamily="34" charset="0"/>
                <a:cs typeface="Arial" panose="020B0604020202020204" pitchFamily="34" charset="0"/>
                <a:sym typeface="Wingdings" panose="05000000000000000000" pitchFamily="2" charset="2"/>
              </a:rPr>
              <a:t>Лицо, в отношении которого проводится проверка, должно быть (1) уведомлено о её проведении и (2) ознакомлено с результатами проверки (под роспись либо актом, что отказался).</a:t>
            </a:r>
          </a:p>
          <a:p>
            <a:pPr algn="just">
              <a:spcBef>
                <a:spcPts val="600"/>
              </a:spcBef>
              <a:defRPr/>
            </a:pPr>
            <a:r>
              <a:rPr lang="ru-RU" dirty="0">
                <a:latin typeface="Arial" panose="020B0604020202020204" pitchFamily="34" charset="0"/>
                <a:cs typeface="Arial" panose="020B0604020202020204" pitchFamily="34" charset="0"/>
                <a:sym typeface="Wingdings" panose="05000000000000000000" pitchFamily="2" charset="2"/>
              </a:rPr>
              <a:t>При выявлении в ходе проверки </a:t>
            </a:r>
            <a:r>
              <a:rPr lang="ru-RU" dirty="0">
                <a:solidFill>
                  <a:srgbClr val="0000FF"/>
                </a:solidFill>
                <a:latin typeface="Arial" panose="020B0604020202020204" pitchFamily="34" charset="0"/>
                <a:cs typeface="Arial" panose="020B0604020202020204" pitchFamily="34" charset="0"/>
                <a:sym typeface="Wingdings" panose="05000000000000000000" pitchFamily="2" charset="2"/>
              </a:rPr>
              <a:t>признаков</a:t>
            </a:r>
            <a:r>
              <a:rPr lang="ru-RU" dirty="0">
                <a:latin typeface="Arial" panose="020B0604020202020204" pitchFamily="34" charset="0"/>
                <a:cs typeface="Arial" panose="020B0604020202020204" pitchFamily="34" charset="0"/>
                <a:sym typeface="Wingdings" panose="05000000000000000000" pitchFamily="2" charset="2"/>
              </a:rPr>
              <a:t> преступления или административного правонарушения, материалы об этом передаются в соответствующие органы.</a:t>
            </a:r>
          </a:p>
          <a:p>
            <a:pPr>
              <a:spcBef>
                <a:spcPts val="600"/>
              </a:spcBef>
              <a:defRPr/>
            </a:pPr>
            <a:endParaRPr lang="ru-RU" dirty="0">
              <a:latin typeface="Arial" panose="020B0604020202020204" pitchFamily="34" charset="0"/>
              <a:cs typeface="Arial" panose="020B0604020202020204" pitchFamily="34" charset="0"/>
              <a:sym typeface="Wingdings" panose="05000000000000000000" pitchFamily="2" charset="2"/>
            </a:endParaRPr>
          </a:p>
        </p:txBody>
      </p:sp>
      <p:sp>
        <p:nvSpPr>
          <p:cNvPr id="5" name="Заголовок 1"/>
          <p:cNvSpPr>
            <a:spLocks noGrp="1"/>
          </p:cNvSpPr>
          <p:nvPr>
            <p:ph type="title"/>
          </p:nvPr>
        </p:nvSpPr>
        <p:spPr>
          <a:xfrm>
            <a:off x="522514" y="260351"/>
            <a:ext cx="11329060" cy="901699"/>
          </a:xfrm>
        </p:spPr>
        <p:txBody>
          <a:bodyPr>
            <a:normAutofit/>
          </a:bodyPr>
          <a:lstStyle/>
          <a:p>
            <a:pPr algn="ctr"/>
            <a:r>
              <a:rPr lang="ru-RU" altLang="ru-RU" sz="4000" b="1" dirty="0">
                <a:latin typeface="Arial" panose="020B0604020202020204" pitchFamily="34" charset="0"/>
                <a:cs typeface="Arial" panose="020B0604020202020204" pitchFamily="34" charset="0"/>
              </a:rPr>
              <a:t>Требования к проверке</a:t>
            </a:r>
          </a:p>
        </p:txBody>
      </p:sp>
    </p:spTree>
    <p:extLst>
      <p:ext uri="{BB962C8B-B14F-4D97-AF65-F5344CB8AC3E}">
        <p14:creationId xmlns:p14="http://schemas.microsoft.com/office/powerpoint/2010/main" val="359119810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03564" y="0"/>
            <a:ext cx="10515600" cy="1325563"/>
          </a:xfrm>
        </p:spPr>
        <p:txBody>
          <a:bodyPr>
            <a:normAutofit/>
          </a:bodyPr>
          <a:lstStyle/>
          <a:p>
            <a:r>
              <a:rPr lang="ru-RU" b="1" dirty="0">
                <a:solidFill>
                  <a:srgbClr val="C00000"/>
                </a:solidFill>
              </a:rPr>
              <a:t>Правила уведомления</a:t>
            </a:r>
          </a:p>
        </p:txBody>
      </p:sp>
      <p:sp>
        <p:nvSpPr>
          <p:cNvPr id="20" name="Объект 19"/>
          <p:cNvSpPr>
            <a:spLocks noGrp="1"/>
          </p:cNvSpPr>
          <p:nvPr>
            <p:ph sz="half" idx="1"/>
          </p:nvPr>
        </p:nvSpPr>
        <p:spPr>
          <a:xfrm>
            <a:off x="367146" y="1054100"/>
            <a:ext cx="5694218" cy="5638800"/>
          </a:xfrm>
        </p:spPr>
        <p:txBody>
          <a:bodyPr anchor="t">
            <a:noAutofit/>
          </a:bodyPr>
          <a:lstStyle/>
          <a:p>
            <a:pPr marL="0" indent="0" algn="just">
              <a:buNone/>
            </a:pPr>
            <a:r>
              <a:rPr lang="ru-RU" sz="1800" dirty="0"/>
              <a:t>Сообщение оформляется на бланке организации, подписывается ее руководителем или уполномоченным лицом, которое подписало соответствующий договор</a:t>
            </a:r>
          </a:p>
          <a:p>
            <a:pPr marL="0" indent="0" algn="just">
              <a:buNone/>
            </a:pPr>
            <a:r>
              <a:rPr lang="ru-RU" sz="1800" dirty="0"/>
              <a:t>Подпись заверяется печатью организации или печатью кадровой службы (при наличии печатей) </a:t>
            </a:r>
          </a:p>
          <a:p>
            <a:pPr marL="0" indent="0" algn="just">
              <a:buNone/>
            </a:pPr>
            <a:r>
              <a:rPr lang="ru-RU" sz="1800" dirty="0"/>
              <a:t>В сообщении необходимо указать:</a:t>
            </a:r>
          </a:p>
          <a:p>
            <a:pPr algn="just"/>
            <a:r>
              <a:rPr lang="ru-RU" sz="1800" dirty="0"/>
              <a:t>фамилию, имя, отчество (при наличии) гражданина (при изменении Ф.И.О. указываются прежние)</a:t>
            </a:r>
          </a:p>
          <a:p>
            <a:pPr algn="just"/>
            <a:r>
              <a:rPr lang="ru-RU" sz="1800" dirty="0"/>
              <a:t>число, месяц, год и место рождения гражданина</a:t>
            </a:r>
          </a:p>
          <a:p>
            <a:pPr algn="just"/>
            <a:r>
              <a:rPr lang="ru-RU" sz="1800" dirty="0"/>
              <a:t>должность государственной или муниципальной службы, замещаемая гражданином непосредственно перед увольнением</a:t>
            </a:r>
          </a:p>
          <a:p>
            <a:pPr algn="just"/>
            <a:r>
              <a:rPr lang="ru-RU" sz="1800" dirty="0"/>
              <a:t>наименование организации (полное, а также, если имеется, сокращенное)</a:t>
            </a:r>
          </a:p>
        </p:txBody>
      </p:sp>
      <p:sp>
        <p:nvSpPr>
          <p:cNvPr id="2" name="Объект 1"/>
          <p:cNvSpPr>
            <a:spLocks noGrp="1"/>
          </p:cNvSpPr>
          <p:nvPr>
            <p:ph sz="half" idx="2"/>
          </p:nvPr>
        </p:nvSpPr>
        <p:spPr>
          <a:xfrm>
            <a:off x="6573982" y="440170"/>
            <a:ext cx="5181600" cy="6138430"/>
          </a:xfrm>
        </p:spPr>
        <p:txBody>
          <a:bodyPr>
            <a:noAutofit/>
          </a:bodyPr>
          <a:lstStyle/>
          <a:p>
            <a:pPr marL="0" indent="0" algn="just">
              <a:buNone/>
            </a:pPr>
            <a:r>
              <a:rPr lang="ru-RU" sz="1800" b="1" dirty="0"/>
              <a:t>Если заключен трудовой договор</a:t>
            </a:r>
            <a:r>
              <a:rPr lang="ru-RU" sz="1800" dirty="0"/>
              <a:t>:</a:t>
            </a:r>
          </a:p>
          <a:p>
            <a:pPr algn="just"/>
            <a:r>
              <a:rPr lang="ru-RU" sz="1800" dirty="0"/>
              <a:t>дата и номер приказа (распоряжения) или иного решения работодателя о приеме гражданина на работу</a:t>
            </a:r>
          </a:p>
          <a:p>
            <a:pPr algn="just"/>
            <a:r>
              <a:rPr lang="ru-RU" sz="1800" dirty="0"/>
              <a:t>дата заключения договора (вносится дата начала работы) и срок, на который он заключен (для срочного трудового договора - срок его действия)</a:t>
            </a:r>
          </a:p>
          <a:p>
            <a:pPr algn="just"/>
            <a:r>
              <a:rPr lang="ru-RU" sz="1800" dirty="0"/>
              <a:t>наименование должности в соответствии со штатным расписанием, структурное подразделение организации (при наличии)</a:t>
            </a:r>
          </a:p>
          <a:p>
            <a:pPr algn="just"/>
            <a:r>
              <a:rPr lang="ru-RU" sz="1800" dirty="0"/>
              <a:t>должностные обязанности (указываются основные направления поручаемой работы)</a:t>
            </a:r>
          </a:p>
          <a:p>
            <a:pPr marL="0" indent="0" algn="just">
              <a:buNone/>
            </a:pPr>
            <a:r>
              <a:rPr lang="ru-RU" sz="1800" b="1" dirty="0"/>
              <a:t>Если заключен гражданско-правовой договор</a:t>
            </a:r>
            <a:r>
              <a:rPr lang="ru-RU" sz="1800" dirty="0"/>
              <a:t>:</a:t>
            </a:r>
          </a:p>
          <a:p>
            <a:pPr algn="just"/>
            <a:r>
              <a:rPr lang="ru-RU" sz="1800" dirty="0"/>
              <a:t>дата и номер договора</a:t>
            </a:r>
          </a:p>
          <a:p>
            <a:pPr algn="just"/>
            <a:r>
              <a:rPr lang="ru-RU" sz="1800" dirty="0"/>
              <a:t>срок договора (сроки начала и окончания выполнения работ (оказания услуг))</a:t>
            </a:r>
          </a:p>
          <a:p>
            <a:pPr algn="just"/>
            <a:r>
              <a:rPr lang="ru-RU" sz="1800" dirty="0"/>
              <a:t>предмет договора (с кратким описанием работы (услуги) и ее результата)</a:t>
            </a:r>
          </a:p>
          <a:p>
            <a:pPr algn="just"/>
            <a:r>
              <a:rPr lang="ru-RU" sz="1800" dirty="0"/>
              <a:t>стоимость работы (услуги) по договору</a:t>
            </a:r>
          </a:p>
          <a:p>
            <a:pPr marL="0" indent="0">
              <a:buNone/>
            </a:pPr>
            <a:endParaRPr lang="ru-RU" sz="2000" dirty="0"/>
          </a:p>
        </p:txBody>
      </p:sp>
    </p:spTree>
    <p:extLst>
      <p:ext uri="{BB962C8B-B14F-4D97-AF65-F5344CB8AC3E}">
        <p14:creationId xmlns:p14="http://schemas.microsoft.com/office/powerpoint/2010/main" val="393066951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173182" y="406690"/>
            <a:ext cx="10515600" cy="1020330"/>
          </a:xfrm>
        </p:spPr>
        <p:txBody>
          <a:bodyPr>
            <a:normAutofit fontScale="90000"/>
          </a:bodyPr>
          <a:lstStyle/>
          <a:p>
            <a:r>
              <a:rPr lang="ru-RU" b="1" dirty="0">
                <a:solidFill>
                  <a:srgbClr val="C00000"/>
                </a:solidFill>
              </a:rPr>
              <a:t>Рассмотрение в органе </a:t>
            </a:r>
            <a:br>
              <a:rPr lang="ru-RU" b="1" dirty="0">
                <a:solidFill>
                  <a:srgbClr val="C00000"/>
                </a:solidFill>
              </a:rPr>
            </a:br>
            <a:r>
              <a:rPr lang="ru-RU" b="1" dirty="0">
                <a:solidFill>
                  <a:srgbClr val="C00000"/>
                </a:solidFill>
              </a:rPr>
              <a:t>сообщения работодателя</a:t>
            </a:r>
          </a:p>
        </p:txBody>
      </p:sp>
      <p:sp>
        <p:nvSpPr>
          <p:cNvPr id="20" name="Объект 19"/>
          <p:cNvSpPr>
            <a:spLocks noGrp="1"/>
          </p:cNvSpPr>
          <p:nvPr>
            <p:ph sz="half" idx="1"/>
          </p:nvPr>
        </p:nvSpPr>
        <p:spPr>
          <a:xfrm>
            <a:off x="210624" y="1468583"/>
            <a:ext cx="5823030" cy="5389417"/>
          </a:xfrm>
        </p:spPr>
        <p:txBody>
          <a:bodyPr anchor="t">
            <a:noAutofit/>
          </a:bodyPr>
          <a:lstStyle/>
          <a:p>
            <a:pPr marL="0" indent="0" algn="just">
              <a:buNone/>
            </a:pPr>
            <a:r>
              <a:rPr lang="ru-RU" sz="2000" dirty="0"/>
              <a:t>Уведомление рассматривается подразделением кадровой службы по профилактике коррупционных и иных правонарушений, которое осуществляет подготовку мотивированного заключения</a:t>
            </a:r>
          </a:p>
          <a:p>
            <a:pPr marL="0" indent="0" algn="just">
              <a:buNone/>
            </a:pPr>
            <a:r>
              <a:rPr lang="ru-RU" sz="2000" dirty="0"/>
              <a:t>По итогам подготовки мотивированного заключения председателем комиссии принимается обоснованное решение о вынесении вопроса о рассмотрении уведомления на заседание комиссии.</a:t>
            </a:r>
          </a:p>
          <a:p>
            <a:pPr marL="0" indent="0" algn="just">
              <a:buNone/>
            </a:pPr>
            <a:r>
              <a:rPr lang="ru-RU" sz="2000" dirty="0"/>
              <a:t>Условия рассмотрения уведомления на комиссии:</a:t>
            </a:r>
          </a:p>
          <a:p>
            <a:pPr algn="just"/>
            <a:r>
              <a:rPr lang="ru-RU" sz="2000" dirty="0"/>
              <a:t>ранее комиссией принято решение об отказе</a:t>
            </a:r>
          </a:p>
          <a:p>
            <a:pPr algn="just"/>
            <a:r>
              <a:rPr lang="ru-RU" sz="2000" dirty="0"/>
              <a:t>служащий функции управления осуществлял, но за согласием не обращался</a:t>
            </a:r>
          </a:p>
          <a:p>
            <a:pPr marL="0" indent="0" algn="just">
              <a:buNone/>
            </a:pPr>
            <a:r>
              <a:rPr lang="ru-RU" sz="2000" dirty="0"/>
              <a:t>Если согласие ранее давалось, об этом информируется новый работодатель</a:t>
            </a:r>
          </a:p>
        </p:txBody>
      </p:sp>
      <p:sp>
        <p:nvSpPr>
          <p:cNvPr id="4" name="Содержимое 3"/>
          <p:cNvSpPr>
            <a:spLocks noGrp="1"/>
          </p:cNvSpPr>
          <p:nvPr>
            <p:ph sz="half" idx="2"/>
          </p:nvPr>
        </p:nvSpPr>
        <p:spPr>
          <a:xfrm>
            <a:off x="6393871" y="207819"/>
            <a:ext cx="5576455" cy="6548581"/>
          </a:xfrm>
        </p:spPr>
        <p:txBody>
          <a:bodyPr>
            <a:noAutofit/>
          </a:bodyPr>
          <a:lstStyle/>
          <a:p>
            <a:pPr marL="0" indent="0" algn="just">
              <a:buNone/>
            </a:pPr>
            <a:r>
              <a:rPr lang="ru-RU" sz="2000" dirty="0"/>
              <a:t>Уведомление работодателя рассматривается в том же порядке, что и обращение гражданина, по итогам рассмотрения уведомления принимается одно из решений:</a:t>
            </a:r>
          </a:p>
          <a:p>
            <a:pPr marL="0" indent="0" algn="just">
              <a:buNone/>
            </a:pPr>
            <a:r>
              <a:rPr lang="ru-RU" sz="2000" dirty="0"/>
              <a:t>а) дать согласие</a:t>
            </a:r>
          </a:p>
          <a:p>
            <a:pPr marL="0" indent="0" algn="just">
              <a:buNone/>
            </a:pPr>
            <a:r>
              <a:rPr lang="ru-RU" sz="2000" dirty="0"/>
              <a:t>б) установить, что замещение нарушает требования статьи 12 Федерального закона                       № 273-ФЗ </a:t>
            </a:r>
          </a:p>
          <a:p>
            <a:pPr marL="0" indent="0" algn="just">
              <a:buNone/>
            </a:pPr>
            <a:r>
              <a:rPr lang="ru-RU" sz="2000" dirty="0"/>
              <a:t>Наличие согласия не освобождает от обязанности уведомления о приеме на работу бывшего государственного служащего </a:t>
            </a:r>
          </a:p>
          <a:p>
            <a:pPr marL="0" indent="0" algn="just">
              <a:buNone/>
            </a:pPr>
            <a:r>
              <a:rPr lang="ru-RU" sz="2000" dirty="0"/>
              <a:t>В целях мотивации работодателей необходимо информировать работодателя об итогах рассмотрения уведомления в 7-дневный срок</a:t>
            </a:r>
          </a:p>
          <a:p>
            <a:pPr marL="0" indent="0" algn="just">
              <a:buNone/>
            </a:pPr>
            <a:r>
              <a:rPr lang="ru-RU" sz="2000" dirty="0"/>
              <a:t>При отсутствии в течение разумного срока (6 месяцев) сведений о дальнейшем трудоустройстве бывшего государственного (муниципального) служащего </a:t>
            </a:r>
            <a:r>
              <a:rPr lang="ru-RU" sz="2000" b="1" dirty="0"/>
              <a:t>рекомендуется соответствующую информацию направлять </a:t>
            </a:r>
            <a:r>
              <a:rPr lang="ru-RU" sz="2000" dirty="0"/>
              <a:t>в органы прокуратуры по месту нахождения органа</a:t>
            </a:r>
          </a:p>
        </p:txBody>
      </p:sp>
    </p:spTree>
    <p:extLst>
      <p:ext uri="{BB962C8B-B14F-4D97-AF65-F5344CB8AC3E}">
        <p14:creationId xmlns:p14="http://schemas.microsoft.com/office/powerpoint/2010/main" val="406744383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21575" y="0"/>
            <a:ext cx="10515600" cy="1325563"/>
          </a:xfrm>
        </p:spPr>
        <p:txBody>
          <a:bodyPr>
            <a:normAutofit/>
          </a:bodyPr>
          <a:lstStyle/>
          <a:p>
            <a:r>
              <a:rPr lang="ru-RU" b="1" dirty="0">
                <a:solidFill>
                  <a:srgbClr val="C00000"/>
                </a:solidFill>
              </a:rPr>
              <a:t>Административная ответственность</a:t>
            </a:r>
          </a:p>
        </p:txBody>
      </p:sp>
      <p:sp>
        <p:nvSpPr>
          <p:cNvPr id="20" name="Объект 19"/>
          <p:cNvSpPr>
            <a:spLocks noGrp="1"/>
          </p:cNvSpPr>
          <p:nvPr>
            <p:ph sz="half" idx="1"/>
          </p:nvPr>
        </p:nvSpPr>
        <p:spPr>
          <a:xfrm>
            <a:off x="127000" y="1094104"/>
            <a:ext cx="5842923" cy="5598795"/>
          </a:xfrm>
        </p:spPr>
        <p:txBody>
          <a:bodyPr anchor="t">
            <a:noAutofit/>
          </a:bodyPr>
          <a:lstStyle/>
          <a:p>
            <a:pPr marL="0" indent="0" algn="just">
              <a:buNone/>
            </a:pPr>
            <a:r>
              <a:rPr lang="ru-RU" sz="2000" dirty="0"/>
              <a:t>Работодатель (заказчик работ или услуг) может быть привлечен к ответственности в соответствии со ст. 19.29 КоАП РФ за несообщение либо несоблюдение порядка сообщения о заключении трудового (гражданско-правового) договора с гражданином, ранее замещавшим должность государственной или муниципальной службы, которая включена в перечень, установленный нормативными правовыми актами РФ.</a:t>
            </a:r>
          </a:p>
          <a:p>
            <a:pPr marL="0" indent="0" algn="just">
              <a:buNone/>
            </a:pPr>
            <a:r>
              <a:rPr lang="ru-RU" sz="2000" dirty="0"/>
              <a:t> Этой статьей предусмотрено наложение административного штрафа:</a:t>
            </a:r>
          </a:p>
          <a:p>
            <a:pPr algn="just"/>
            <a:r>
              <a:rPr lang="ru-RU" sz="2000" dirty="0"/>
              <a:t>на граждан - в размере 2000- 4000 руб.</a:t>
            </a:r>
          </a:p>
          <a:p>
            <a:pPr algn="just"/>
            <a:r>
              <a:rPr lang="ru-RU" sz="2000" dirty="0"/>
              <a:t>на должностных лиц – 20000 - 50000 руб.</a:t>
            </a:r>
          </a:p>
          <a:p>
            <a:pPr algn="just"/>
            <a:r>
              <a:rPr lang="ru-RU" sz="2000" dirty="0"/>
              <a:t>на юридических лиц - 100000 - 500000 руб.</a:t>
            </a:r>
          </a:p>
        </p:txBody>
      </p:sp>
      <p:sp>
        <p:nvSpPr>
          <p:cNvPr id="4" name="Содержимое 3"/>
          <p:cNvSpPr>
            <a:spLocks noGrp="1"/>
          </p:cNvSpPr>
          <p:nvPr>
            <p:ph sz="half" idx="2"/>
          </p:nvPr>
        </p:nvSpPr>
        <p:spPr>
          <a:xfrm>
            <a:off x="6172200" y="1180407"/>
            <a:ext cx="5181600" cy="4996556"/>
          </a:xfrm>
        </p:spPr>
        <p:txBody>
          <a:bodyPr>
            <a:noAutofit/>
          </a:bodyPr>
          <a:lstStyle/>
          <a:p>
            <a:pPr marL="0" indent="0" algn="just">
              <a:buNone/>
            </a:pPr>
            <a:r>
              <a:rPr lang="ru-RU" sz="2000" dirty="0"/>
              <a:t>Субъект:</a:t>
            </a:r>
          </a:p>
          <a:p>
            <a:pPr algn="just"/>
            <a:r>
              <a:rPr lang="ru-RU" sz="2000" dirty="0"/>
              <a:t>гражданин</a:t>
            </a:r>
          </a:p>
          <a:p>
            <a:pPr algn="just"/>
            <a:r>
              <a:rPr lang="ru-RU" sz="2000" dirty="0"/>
              <a:t>должностное лицо (руководитель организации, иное лицо, уполномоченное на подписание договора)</a:t>
            </a:r>
          </a:p>
          <a:p>
            <a:pPr algn="just"/>
            <a:r>
              <a:rPr lang="ru-RU" sz="2000" dirty="0"/>
              <a:t>юридическое лицо </a:t>
            </a:r>
          </a:p>
          <a:p>
            <a:pPr marL="0" indent="0" algn="just">
              <a:buNone/>
            </a:pPr>
            <a:r>
              <a:rPr lang="ru-RU" sz="2000" dirty="0"/>
              <a:t>Следует иметь в виду, что привлечение должностного лица к ответственности по                     ст. 19.29 КоАП РФ не освобождает от ответственности за соответствующее правонарушение организацию и наоборот </a:t>
            </a:r>
          </a:p>
          <a:p>
            <a:pPr marL="0" indent="0">
              <a:buNone/>
            </a:pPr>
            <a:endParaRPr lang="ru-RU" sz="2000" dirty="0"/>
          </a:p>
        </p:txBody>
      </p:sp>
    </p:spTree>
    <p:extLst>
      <p:ext uri="{BB962C8B-B14F-4D97-AF65-F5344CB8AC3E}">
        <p14:creationId xmlns:p14="http://schemas.microsoft.com/office/powerpoint/2010/main" val="171800052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8200" y="365125"/>
            <a:ext cx="10515600" cy="803275"/>
          </a:xfrm>
        </p:spPr>
        <p:txBody>
          <a:bodyPr>
            <a:normAutofit/>
          </a:bodyPr>
          <a:lstStyle/>
          <a:p>
            <a:r>
              <a:rPr lang="ru-RU" b="1" dirty="0">
                <a:solidFill>
                  <a:srgbClr val="C00000"/>
                </a:solidFill>
              </a:rPr>
              <a:t>Административная ответственность</a:t>
            </a:r>
          </a:p>
        </p:txBody>
      </p:sp>
      <p:sp>
        <p:nvSpPr>
          <p:cNvPr id="20" name="Объект 19"/>
          <p:cNvSpPr>
            <a:spLocks noGrp="1"/>
          </p:cNvSpPr>
          <p:nvPr>
            <p:ph sz="half" idx="1"/>
          </p:nvPr>
        </p:nvSpPr>
        <p:spPr>
          <a:xfrm>
            <a:off x="127000" y="1066800"/>
            <a:ext cx="5909426" cy="4205605"/>
          </a:xfrm>
        </p:spPr>
        <p:txBody>
          <a:bodyPr anchor="t">
            <a:noAutofit/>
          </a:bodyPr>
          <a:lstStyle/>
          <a:p>
            <a:pPr marL="0" indent="0" algn="just">
              <a:buNone/>
            </a:pPr>
            <a:r>
              <a:rPr lang="ru-RU" sz="2400" dirty="0"/>
              <a:t>Объективная сторона:</a:t>
            </a:r>
          </a:p>
          <a:p>
            <a:pPr algn="just"/>
            <a:r>
              <a:rPr lang="ru-RU" sz="2400" dirty="0"/>
              <a:t>непредставление уведомления</a:t>
            </a:r>
          </a:p>
          <a:p>
            <a:pPr algn="just"/>
            <a:r>
              <a:rPr lang="ru-RU" sz="2400" dirty="0"/>
              <a:t>существенное нарушение сроков представления такого уведомления (как правило, более 3-х дней)</a:t>
            </a:r>
          </a:p>
          <a:p>
            <a:pPr algn="just"/>
            <a:r>
              <a:rPr lang="ru-RU" sz="2400" dirty="0"/>
              <a:t>отсутствие в уведомлении сведений о новой должности работника и его новых должностных обязанностях, поскольку отсутствие данных сведений влечет за собой невозможность принятия комиссией соответствующего решения </a:t>
            </a:r>
          </a:p>
          <a:p>
            <a:pPr marL="0" indent="0">
              <a:buNone/>
            </a:pPr>
            <a:endParaRPr lang="ru-RU" sz="2000" dirty="0"/>
          </a:p>
        </p:txBody>
      </p:sp>
      <p:sp>
        <p:nvSpPr>
          <p:cNvPr id="4" name="Содержимое 3"/>
          <p:cNvSpPr>
            <a:spLocks noGrp="1"/>
          </p:cNvSpPr>
          <p:nvPr>
            <p:ph sz="half" idx="2"/>
          </p:nvPr>
        </p:nvSpPr>
        <p:spPr>
          <a:xfrm>
            <a:off x="6248400" y="1066800"/>
            <a:ext cx="5181600" cy="4904191"/>
          </a:xfrm>
        </p:spPr>
        <p:txBody>
          <a:bodyPr>
            <a:noAutofit/>
          </a:bodyPr>
          <a:lstStyle/>
          <a:p>
            <a:pPr marL="0" indent="0" algn="just">
              <a:buNone/>
            </a:pPr>
            <a:r>
              <a:rPr lang="ru-RU" sz="2400" dirty="0"/>
              <a:t>Субъективная сторона: значения не имеет, как в форме умысла, так и неосторожности</a:t>
            </a:r>
          </a:p>
          <a:p>
            <a:pPr marL="0" indent="0" algn="just">
              <a:buNone/>
            </a:pPr>
            <a:r>
              <a:rPr lang="ru-RU" sz="2400" dirty="0"/>
              <a:t>Несоблюдение бывшим служащим при заключении договора ограничений и обязанностей, установленных для него ч. 2     ст. 12 Закона № 273-ФЗ, не является основанием для привлечения работодателя  </a:t>
            </a:r>
          </a:p>
          <a:p>
            <a:pPr marL="0" indent="0" algn="just">
              <a:buNone/>
            </a:pPr>
            <a:r>
              <a:rPr lang="ru-RU" sz="2400" dirty="0"/>
              <a:t>Срок давности: 6 лет</a:t>
            </a:r>
          </a:p>
          <a:p>
            <a:pPr marL="0" indent="0">
              <a:buNone/>
            </a:pPr>
            <a:endParaRPr lang="ru-RU" sz="2000" dirty="0"/>
          </a:p>
        </p:txBody>
      </p:sp>
      <p:sp>
        <p:nvSpPr>
          <p:cNvPr id="5" name="Заголовок 5"/>
          <p:cNvSpPr txBox="1">
            <a:spLocks/>
          </p:cNvSpPr>
          <p:nvPr/>
        </p:nvSpPr>
        <p:spPr>
          <a:xfrm>
            <a:off x="279400" y="5272405"/>
            <a:ext cx="11226800" cy="1397173"/>
          </a:xfrm>
          <a:prstGeom prst="rect">
            <a:avLst/>
          </a:prstGeom>
        </p:spPr>
        <p:txBody>
          <a:bodyPr vert="horz" lIns="91440" tIns="45720" rIns="91440" bIns="45720" rtlCol="0" anchor="t">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ru-RU" sz="2000" b="1" dirty="0">
                <a:latin typeface="+mn-lt"/>
              </a:rPr>
              <a:t>Сведения о нарушении работодателями требований ст. 12 Федерального закона «О противодействии коррупции», а также длительном отсутствии информации о новом месте работы бывших служащих подлежат обязательному направлению в органы прокуратуры, поскольку только прокурор уполномочен принимать решения о возбуждении дел об административных правонарушениях , предусмотренных ст. 19.29 КоАП РФ, свидетельствуют о надлежащем взаимодействии с правоохранительными органами.</a:t>
            </a:r>
          </a:p>
        </p:txBody>
      </p:sp>
    </p:spTree>
    <p:extLst>
      <p:ext uri="{BB962C8B-B14F-4D97-AF65-F5344CB8AC3E}">
        <p14:creationId xmlns:p14="http://schemas.microsoft.com/office/powerpoint/2010/main" val="93503089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051D5C3-7E4C-C24F-A973-E889C7809188}"/>
              </a:ext>
            </a:extLst>
          </p:cNvPr>
          <p:cNvSpPr>
            <a:spLocks noGrp="1"/>
          </p:cNvSpPr>
          <p:nvPr>
            <p:ph idx="1"/>
          </p:nvPr>
        </p:nvSpPr>
        <p:spPr>
          <a:xfrm>
            <a:off x="838200" y="398584"/>
            <a:ext cx="10943492" cy="6154615"/>
          </a:xfrm>
        </p:spPr>
        <p:txBody>
          <a:bodyPr>
            <a:normAutofit fontScale="92500" lnSpcReduction="20000"/>
          </a:bodyPr>
          <a:lstStyle/>
          <a:p>
            <a:pPr marL="0" indent="534988" algn="ctr">
              <a:buNone/>
            </a:pPr>
            <a:r>
              <a:rPr lang="ru-RU" dirty="0"/>
              <a:t>Пример</a:t>
            </a:r>
          </a:p>
          <a:p>
            <a:pPr marL="0" indent="534988" algn="just">
              <a:buNone/>
            </a:pPr>
            <a:r>
              <a:rPr lang="ru-RU" dirty="0"/>
              <a:t>Начальник управления по распоряжению землями и государственным имуществом Иванова В.В. обратилась в банк с заявление о выдаче ипотечного кредита. В период рассмотрения ее обращения о представлении кредита от банка в госорган поступило обращение о предоставлении земельного участка для размещения здания банка, которое отписано в работу Ивановой В.В. </a:t>
            </a:r>
          </a:p>
          <a:p>
            <a:pPr marL="0" indent="534988" algn="just">
              <a:buNone/>
            </a:pPr>
            <a:r>
              <a:rPr lang="ru-RU" dirty="0"/>
              <a:t>В обоих случаях принято положительное решение. При этом:</a:t>
            </a:r>
          </a:p>
          <a:p>
            <a:pPr marL="0" indent="534988" algn="just">
              <a:buNone/>
            </a:pPr>
            <a:r>
              <a:rPr lang="ru-RU" dirty="0"/>
              <a:t>- Иванова В.В. не отвечала требованиям банка для представления кредита;</a:t>
            </a:r>
          </a:p>
          <a:p>
            <a:pPr marL="0" indent="534988" algn="just">
              <a:buNone/>
            </a:pPr>
            <a:r>
              <a:rPr lang="ru-RU" dirty="0"/>
              <a:t>- банком был представлен не полный пакет документов;</a:t>
            </a:r>
          </a:p>
          <a:p>
            <a:pPr marL="0" indent="534988" algn="just">
              <a:buNone/>
            </a:pPr>
            <a:r>
              <a:rPr lang="ru-RU" dirty="0"/>
              <a:t>- обращение банка было рассмотрены в сокращенные сроки;</a:t>
            </a:r>
          </a:p>
          <a:p>
            <a:pPr marL="0" indent="534988" algn="just">
              <a:buNone/>
            </a:pPr>
            <a:r>
              <a:rPr lang="ru-RU" dirty="0"/>
              <a:t>- обращение отписано в работу конкретному специалисту с представлением доклада курирующему заместителю.</a:t>
            </a:r>
          </a:p>
          <a:p>
            <a:pPr marL="0" indent="534988" algn="just">
              <a:buNone/>
            </a:pPr>
            <a:r>
              <a:rPr lang="ru-RU" dirty="0"/>
              <a:t>Указанные обстоятельства были установлены кадровой службой при анализе сведений о доходах.</a:t>
            </a:r>
          </a:p>
          <a:p>
            <a:pPr marL="0" indent="534988" algn="just">
              <a:buNone/>
            </a:pPr>
            <a:r>
              <a:rPr lang="ru-RU" b="1" dirty="0">
                <a:solidFill>
                  <a:srgbClr val="FF0000"/>
                </a:solidFill>
              </a:rPr>
              <a:t>Какие действия должны быть предприняты (по шагам)? </a:t>
            </a:r>
            <a:endParaRPr lang="ru-RU" dirty="0">
              <a:solidFill>
                <a:srgbClr val="FF0000"/>
              </a:solidFill>
            </a:endParaRPr>
          </a:p>
        </p:txBody>
      </p:sp>
    </p:spTree>
    <p:extLst>
      <p:ext uri="{BB962C8B-B14F-4D97-AF65-F5344CB8AC3E}">
        <p14:creationId xmlns:p14="http://schemas.microsoft.com/office/powerpoint/2010/main" val="160624174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40CF347-0017-F84F-AC98-93F67DFF6673}"/>
              </a:ext>
            </a:extLst>
          </p:cNvPr>
          <p:cNvSpPr>
            <a:spLocks noGrp="1"/>
          </p:cNvSpPr>
          <p:nvPr>
            <p:ph idx="1"/>
          </p:nvPr>
        </p:nvSpPr>
        <p:spPr>
          <a:xfrm>
            <a:off x="838200" y="363415"/>
            <a:ext cx="10920046" cy="5813548"/>
          </a:xfrm>
        </p:spPr>
        <p:txBody>
          <a:bodyPr>
            <a:normAutofit/>
          </a:bodyPr>
          <a:lstStyle/>
          <a:p>
            <a:pPr algn="just"/>
            <a:r>
              <a:rPr lang="ru-RU" dirty="0"/>
              <a:t>- подготовить докладную записку на имя представителя нанимателя, </a:t>
            </a:r>
          </a:p>
          <a:p>
            <a:pPr algn="just"/>
            <a:r>
              <a:rPr lang="ru-RU" dirty="0"/>
              <a:t>- подготовить приказ о проведении проверки, </a:t>
            </a:r>
          </a:p>
          <a:p>
            <a:pPr algn="just"/>
            <a:r>
              <a:rPr lang="ru-RU" dirty="0"/>
              <a:t>- провести проверку и составить заключение по итогу проверки, передать заключение комиссии,</a:t>
            </a:r>
          </a:p>
          <a:p>
            <a:pPr algn="just"/>
            <a:r>
              <a:rPr lang="ru-RU" dirty="0"/>
              <a:t>- сформировать комиссию, рассмотреть на заседании комиссии ситуацию, </a:t>
            </a:r>
          </a:p>
          <a:p>
            <a:pPr algn="just"/>
            <a:r>
              <a:rPr lang="ru-RU" dirty="0"/>
              <a:t>- принять решение по ситуации (Непринятие служащим, являющимся стороной конфликта интересов, мер по предотвращению или урегулированию конфликта интересов является правонарушением, влекущим увольнение служащего)</a:t>
            </a:r>
          </a:p>
          <a:p>
            <a:endParaRPr lang="ru-RU" dirty="0"/>
          </a:p>
        </p:txBody>
      </p:sp>
    </p:spTree>
    <p:extLst>
      <p:ext uri="{BB962C8B-B14F-4D97-AF65-F5344CB8AC3E}">
        <p14:creationId xmlns:p14="http://schemas.microsoft.com/office/powerpoint/2010/main" val="348974633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p:nvPr>
        </p:nvSpPr>
        <p:spPr>
          <a:prstGeom prst="rect">
            <a:avLst/>
          </a:prstGeom>
        </p:spPr>
        <p:txBody>
          <a:bodyPr>
            <a:normAutofit fontScale="90000"/>
          </a:bodyPr>
          <a:lstStyle>
            <a:lvl1pPr indent="405193" algn="just" defTabSz="404622">
              <a:lnSpc>
                <a:spcPct val="100000"/>
              </a:lnSpc>
              <a:defRPr sz="2520">
                <a:uFill>
                  <a:solidFill/>
                </a:uFill>
                <a:latin typeface="Times New Roman Bold"/>
                <a:ea typeface="Times New Roman Bold"/>
                <a:cs typeface="Times New Roman Bold"/>
                <a:sym typeface="Times New Roman Bold"/>
              </a:defRPr>
            </a:lvl1pPr>
          </a:lstStyle>
          <a:p>
            <a:pPr lvl="0">
              <a:defRPr sz="1800">
                <a:uFillTx/>
              </a:defRPr>
            </a:pPr>
            <a:r>
              <a:rPr sz="2520" dirty="0" err="1">
                <a:solidFill>
                  <a:srgbClr val="FF0000"/>
                </a:solidFill>
                <a:uFill>
                  <a:solidFill/>
                </a:uFill>
              </a:rPr>
              <a:t>Необходимо</a:t>
            </a:r>
            <a:r>
              <a:rPr sz="2520" dirty="0">
                <a:solidFill>
                  <a:srgbClr val="FF0000"/>
                </a:solidFill>
                <a:uFill>
                  <a:solidFill/>
                </a:uFill>
              </a:rPr>
              <a:t> </a:t>
            </a:r>
            <a:r>
              <a:rPr sz="2520" dirty="0" err="1">
                <a:solidFill>
                  <a:srgbClr val="FF0000"/>
                </a:solidFill>
                <a:uFill>
                  <a:solidFill/>
                </a:uFill>
              </a:rPr>
              <a:t>ли</a:t>
            </a:r>
            <a:r>
              <a:rPr sz="2520" dirty="0">
                <a:solidFill>
                  <a:srgbClr val="FF0000"/>
                </a:solidFill>
                <a:uFill>
                  <a:solidFill/>
                </a:uFill>
              </a:rPr>
              <a:t> </a:t>
            </a:r>
            <a:r>
              <a:rPr sz="2520" dirty="0" err="1">
                <a:solidFill>
                  <a:srgbClr val="FF0000"/>
                </a:solidFill>
                <a:uFill>
                  <a:solidFill/>
                </a:uFill>
              </a:rPr>
              <a:t>при</a:t>
            </a:r>
            <a:r>
              <a:rPr sz="2520" dirty="0">
                <a:solidFill>
                  <a:srgbClr val="FF0000"/>
                </a:solidFill>
                <a:uFill>
                  <a:solidFill/>
                </a:uFill>
              </a:rPr>
              <a:t> </a:t>
            </a:r>
            <a:r>
              <a:rPr sz="2520" dirty="0" err="1">
                <a:solidFill>
                  <a:srgbClr val="FF0000"/>
                </a:solidFill>
                <a:uFill>
                  <a:solidFill/>
                </a:uFill>
              </a:rPr>
              <a:t>проведении</a:t>
            </a:r>
            <a:r>
              <a:rPr sz="2520" dirty="0">
                <a:solidFill>
                  <a:srgbClr val="FF0000"/>
                </a:solidFill>
                <a:uFill>
                  <a:solidFill/>
                </a:uFill>
              </a:rPr>
              <a:t> </a:t>
            </a:r>
            <a:r>
              <a:rPr sz="2520" dirty="0" err="1">
                <a:solidFill>
                  <a:srgbClr val="FF0000"/>
                </a:solidFill>
                <a:uFill>
                  <a:solidFill/>
                </a:uFill>
              </a:rPr>
              <a:t>проверки</a:t>
            </a:r>
            <a:r>
              <a:rPr sz="2520" dirty="0">
                <a:solidFill>
                  <a:srgbClr val="FF0000"/>
                </a:solidFill>
                <a:uFill>
                  <a:solidFill/>
                </a:uFill>
              </a:rPr>
              <a:t> </a:t>
            </a:r>
            <a:r>
              <a:rPr sz="2520" dirty="0" err="1">
                <a:solidFill>
                  <a:srgbClr val="FF0000"/>
                </a:solidFill>
                <a:uFill>
                  <a:solidFill/>
                </a:uFill>
              </a:rPr>
              <a:t>осуществлять</a:t>
            </a:r>
            <a:r>
              <a:rPr sz="2520" dirty="0">
                <a:solidFill>
                  <a:srgbClr val="FF0000"/>
                </a:solidFill>
                <a:uFill>
                  <a:solidFill/>
                </a:uFill>
              </a:rPr>
              <a:t> </a:t>
            </a:r>
            <a:r>
              <a:rPr sz="2520" dirty="0" err="1">
                <a:solidFill>
                  <a:srgbClr val="FF0000"/>
                </a:solidFill>
                <a:uFill>
                  <a:solidFill/>
                </a:uFill>
              </a:rPr>
              <a:t>комплексную</a:t>
            </a:r>
            <a:r>
              <a:rPr sz="2520" dirty="0">
                <a:solidFill>
                  <a:srgbClr val="FF0000"/>
                </a:solidFill>
                <a:uFill>
                  <a:solidFill/>
                </a:uFill>
              </a:rPr>
              <a:t> </a:t>
            </a:r>
            <a:r>
              <a:rPr sz="2520" dirty="0" err="1">
                <a:solidFill>
                  <a:srgbClr val="FF0000"/>
                </a:solidFill>
                <a:uFill>
                  <a:solidFill/>
                </a:uFill>
              </a:rPr>
              <a:t>проверку</a:t>
            </a:r>
            <a:r>
              <a:rPr sz="2520" dirty="0">
                <a:solidFill>
                  <a:srgbClr val="FF0000"/>
                </a:solidFill>
                <a:uFill>
                  <a:solidFill/>
                </a:uFill>
              </a:rPr>
              <a:t> </a:t>
            </a:r>
            <a:r>
              <a:rPr sz="2520" dirty="0" err="1">
                <a:solidFill>
                  <a:srgbClr val="FF0000"/>
                </a:solidFill>
                <a:uFill>
                  <a:solidFill/>
                </a:uFill>
              </a:rPr>
              <a:t>всех</a:t>
            </a:r>
            <a:r>
              <a:rPr sz="2520" dirty="0">
                <a:solidFill>
                  <a:srgbClr val="FF0000"/>
                </a:solidFill>
                <a:uFill>
                  <a:solidFill/>
                </a:uFill>
              </a:rPr>
              <a:t> </a:t>
            </a:r>
            <a:r>
              <a:rPr sz="2520" dirty="0" err="1">
                <a:solidFill>
                  <a:srgbClr val="FF0000"/>
                </a:solidFill>
                <a:uFill>
                  <a:solidFill/>
                </a:uFill>
              </a:rPr>
              <a:t>отраженных</a:t>
            </a:r>
            <a:r>
              <a:rPr sz="2520" dirty="0">
                <a:solidFill>
                  <a:srgbClr val="FF0000"/>
                </a:solidFill>
                <a:uFill>
                  <a:solidFill/>
                </a:uFill>
              </a:rPr>
              <a:t> </a:t>
            </a:r>
            <a:r>
              <a:rPr sz="2520" dirty="0" err="1">
                <a:solidFill>
                  <a:srgbClr val="FF0000"/>
                </a:solidFill>
                <a:uFill>
                  <a:solidFill/>
                </a:uFill>
              </a:rPr>
              <a:t>в</a:t>
            </a:r>
            <a:r>
              <a:rPr sz="2520" dirty="0">
                <a:solidFill>
                  <a:srgbClr val="FF0000"/>
                </a:solidFill>
                <a:uFill>
                  <a:solidFill/>
                </a:uFill>
              </a:rPr>
              <a:t> </a:t>
            </a:r>
            <a:r>
              <a:rPr sz="2520" dirty="0" err="1">
                <a:solidFill>
                  <a:srgbClr val="FF0000"/>
                </a:solidFill>
                <a:uFill>
                  <a:solidFill/>
                </a:uFill>
              </a:rPr>
              <a:t>справках</a:t>
            </a:r>
            <a:r>
              <a:rPr sz="2520" dirty="0">
                <a:solidFill>
                  <a:srgbClr val="FF0000"/>
                </a:solidFill>
                <a:uFill>
                  <a:solidFill/>
                </a:uFill>
              </a:rPr>
              <a:t> </a:t>
            </a:r>
            <a:r>
              <a:rPr sz="2520" dirty="0" err="1">
                <a:solidFill>
                  <a:srgbClr val="FF0000"/>
                </a:solidFill>
                <a:uFill>
                  <a:solidFill/>
                </a:uFill>
              </a:rPr>
              <a:t>сведений</a:t>
            </a:r>
            <a:r>
              <a:rPr sz="2520" dirty="0">
                <a:solidFill>
                  <a:srgbClr val="FF0000"/>
                </a:solidFill>
                <a:uFill>
                  <a:solidFill/>
                </a:uFill>
              </a:rPr>
              <a:t> </a:t>
            </a:r>
            <a:r>
              <a:rPr sz="2520" dirty="0" err="1">
                <a:solidFill>
                  <a:srgbClr val="FF0000"/>
                </a:solidFill>
                <a:uFill>
                  <a:solidFill/>
                </a:uFill>
              </a:rPr>
              <a:t>или</a:t>
            </a:r>
            <a:r>
              <a:rPr sz="2520" dirty="0">
                <a:solidFill>
                  <a:srgbClr val="FF0000"/>
                </a:solidFill>
                <a:uFill>
                  <a:solidFill/>
                </a:uFill>
              </a:rPr>
              <a:t> </a:t>
            </a:r>
            <a:r>
              <a:rPr sz="2520" dirty="0" err="1">
                <a:solidFill>
                  <a:srgbClr val="FF0000"/>
                </a:solidFill>
                <a:uFill>
                  <a:solidFill/>
                </a:uFill>
              </a:rPr>
              <a:t>только</a:t>
            </a:r>
            <a:r>
              <a:rPr sz="2520" dirty="0">
                <a:solidFill>
                  <a:srgbClr val="FF0000"/>
                </a:solidFill>
                <a:uFill>
                  <a:solidFill/>
                </a:uFill>
              </a:rPr>
              <a:t> </a:t>
            </a:r>
            <a:r>
              <a:rPr sz="2520" dirty="0" err="1">
                <a:solidFill>
                  <a:srgbClr val="FF0000"/>
                </a:solidFill>
                <a:uFill>
                  <a:solidFill/>
                </a:uFill>
              </a:rPr>
              <a:t>в</a:t>
            </a:r>
            <a:r>
              <a:rPr sz="2520" dirty="0">
                <a:solidFill>
                  <a:srgbClr val="FF0000"/>
                </a:solidFill>
                <a:uFill>
                  <a:solidFill/>
                </a:uFill>
              </a:rPr>
              <a:t> </a:t>
            </a:r>
            <a:r>
              <a:rPr sz="2520" dirty="0" err="1">
                <a:solidFill>
                  <a:srgbClr val="FF0000"/>
                </a:solidFill>
                <a:uFill>
                  <a:solidFill/>
                </a:uFill>
              </a:rPr>
              <a:t>части</a:t>
            </a:r>
            <a:r>
              <a:rPr sz="2520" dirty="0">
                <a:solidFill>
                  <a:srgbClr val="FF0000"/>
                </a:solidFill>
                <a:uFill>
                  <a:solidFill/>
                </a:uFill>
              </a:rPr>
              <a:t> </a:t>
            </a:r>
            <a:r>
              <a:rPr sz="2520" dirty="0" err="1">
                <a:solidFill>
                  <a:srgbClr val="FF0000"/>
                </a:solidFill>
                <a:uFill>
                  <a:solidFill/>
                </a:uFill>
              </a:rPr>
              <a:t>тех</a:t>
            </a:r>
            <a:r>
              <a:rPr sz="2520" dirty="0">
                <a:solidFill>
                  <a:srgbClr val="FF0000"/>
                </a:solidFill>
                <a:uFill>
                  <a:solidFill/>
                </a:uFill>
              </a:rPr>
              <a:t> </a:t>
            </a:r>
            <a:r>
              <a:rPr sz="2520" dirty="0" err="1">
                <a:solidFill>
                  <a:srgbClr val="FF0000"/>
                </a:solidFill>
                <a:uFill>
                  <a:solidFill/>
                </a:uFill>
              </a:rPr>
              <a:t>недостоверных</a:t>
            </a:r>
            <a:r>
              <a:rPr sz="2520" dirty="0">
                <a:solidFill>
                  <a:srgbClr val="FF0000"/>
                </a:solidFill>
                <a:uFill>
                  <a:solidFill/>
                </a:uFill>
              </a:rPr>
              <a:t> </a:t>
            </a:r>
            <a:r>
              <a:rPr sz="2520" dirty="0" err="1">
                <a:solidFill>
                  <a:srgbClr val="FF0000"/>
                </a:solidFill>
                <a:uFill>
                  <a:solidFill/>
                </a:uFill>
              </a:rPr>
              <a:t>сведений</a:t>
            </a:r>
            <a:r>
              <a:rPr sz="2520" dirty="0">
                <a:solidFill>
                  <a:srgbClr val="FF0000"/>
                </a:solidFill>
                <a:uFill>
                  <a:solidFill/>
                </a:uFill>
              </a:rPr>
              <a:t>, </a:t>
            </a:r>
            <a:r>
              <a:rPr sz="2520" dirty="0" err="1">
                <a:solidFill>
                  <a:srgbClr val="FF0000"/>
                </a:solidFill>
                <a:uFill>
                  <a:solidFill/>
                </a:uFill>
              </a:rPr>
              <a:t>которые</a:t>
            </a:r>
            <a:r>
              <a:rPr sz="2520" dirty="0">
                <a:solidFill>
                  <a:srgbClr val="FF0000"/>
                </a:solidFill>
                <a:uFill>
                  <a:solidFill/>
                </a:uFill>
              </a:rPr>
              <a:t> </a:t>
            </a:r>
            <a:r>
              <a:rPr sz="2520" dirty="0" err="1">
                <a:solidFill>
                  <a:srgbClr val="FF0000"/>
                </a:solidFill>
                <a:uFill>
                  <a:solidFill/>
                </a:uFill>
              </a:rPr>
              <a:t>явились</a:t>
            </a:r>
            <a:r>
              <a:rPr sz="2520" dirty="0">
                <a:solidFill>
                  <a:srgbClr val="FF0000"/>
                </a:solidFill>
                <a:uFill>
                  <a:solidFill/>
                </a:uFill>
              </a:rPr>
              <a:t> </a:t>
            </a:r>
            <a:r>
              <a:rPr sz="2520" dirty="0" err="1">
                <a:solidFill>
                  <a:srgbClr val="FF0000"/>
                </a:solidFill>
                <a:uFill>
                  <a:solidFill/>
                </a:uFill>
              </a:rPr>
              <a:t>основанием</a:t>
            </a:r>
            <a:r>
              <a:rPr sz="2520" dirty="0">
                <a:solidFill>
                  <a:srgbClr val="FF0000"/>
                </a:solidFill>
                <a:uFill>
                  <a:solidFill/>
                </a:uFill>
              </a:rPr>
              <a:t> </a:t>
            </a:r>
            <a:r>
              <a:rPr sz="2520" dirty="0" err="1">
                <a:solidFill>
                  <a:srgbClr val="FF0000"/>
                </a:solidFill>
                <a:uFill>
                  <a:solidFill/>
                </a:uFill>
              </a:rPr>
              <a:t>для</a:t>
            </a:r>
            <a:r>
              <a:rPr sz="2520" dirty="0">
                <a:solidFill>
                  <a:srgbClr val="FF0000"/>
                </a:solidFill>
                <a:uFill>
                  <a:solidFill/>
                </a:uFill>
              </a:rPr>
              <a:t> </a:t>
            </a:r>
            <a:r>
              <a:rPr sz="2520" dirty="0" err="1">
                <a:solidFill>
                  <a:srgbClr val="FF0000"/>
                </a:solidFill>
                <a:uFill>
                  <a:solidFill/>
                </a:uFill>
              </a:rPr>
              <a:t>проведения</a:t>
            </a:r>
            <a:r>
              <a:rPr sz="2520" dirty="0">
                <a:solidFill>
                  <a:srgbClr val="FF0000"/>
                </a:solidFill>
                <a:uFill>
                  <a:solidFill/>
                </a:uFill>
              </a:rPr>
              <a:t> </a:t>
            </a:r>
            <a:r>
              <a:rPr sz="2520" dirty="0" err="1">
                <a:solidFill>
                  <a:srgbClr val="FF0000"/>
                </a:solidFill>
                <a:uFill>
                  <a:solidFill/>
                </a:uFill>
              </a:rPr>
              <a:t>такой</a:t>
            </a:r>
            <a:r>
              <a:rPr sz="2520" dirty="0">
                <a:solidFill>
                  <a:srgbClr val="FF0000"/>
                </a:solidFill>
                <a:uFill>
                  <a:solidFill/>
                </a:uFill>
              </a:rPr>
              <a:t> </a:t>
            </a:r>
            <a:r>
              <a:rPr sz="2520" dirty="0" err="1">
                <a:solidFill>
                  <a:srgbClr val="FF0000"/>
                </a:solidFill>
                <a:uFill>
                  <a:solidFill/>
                </a:uFill>
              </a:rPr>
              <a:t>проверки</a:t>
            </a:r>
            <a:r>
              <a:rPr sz="2520" dirty="0">
                <a:solidFill>
                  <a:srgbClr val="FF0000"/>
                </a:solidFill>
                <a:uFill>
                  <a:solidFill/>
                </a:uFill>
              </a:rPr>
              <a:t>?</a:t>
            </a:r>
          </a:p>
        </p:txBody>
      </p:sp>
      <p:sp>
        <p:nvSpPr>
          <p:cNvPr id="134" name="Shape 134"/>
          <p:cNvSpPr>
            <a:spLocks noGrp="1"/>
          </p:cNvSpPr>
          <p:nvPr>
            <p:ph idx="1"/>
          </p:nvPr>
        </p:nvSpPr>
        <p:spPr>
          <a:prstGeom prst="rect">
            <a:avLst/>
          </a:prstGeom>
        </p:spPr>
        <p:txBody>
          <a:bodyPr>
            <a:normAutofit fontScale="92500" lnSpcReduction="10000"/>
          </a:bodyPr>
          <a:lstStyle/>
          <a:p>
            <a:pPr marL="0" lvl="0" indent="378180" algn="just" defTabSz="377647">
              <a:lnSpc>
                <a:spcPct val="100000"/>
              </a:lnSpc>
              <a:spcBef>
                <a:spcPts val="0"/>
              </a:spcBef>
              <a:buSzTx/>
              <a:buFontTx/>
              <a:buNone/>
              <a:defRPr sz="1800"/>
            </a:pPr>
            <a:r>
              <a:rPr sz="2520" dirty="0" err="1">
                <a:uFill>
                  <a:solidFill/>
                </a:uFill>
                <a:latin typeface="Times New Roman"/>
                <a:ea typeface="Times New Roman"/>
                <a:cs typeface="Times New Roman"/>
                <a:sym typeface="Times New Roman"/>
              </a:rPr>
              <a:t>При</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наличии</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оснований</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для</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проведения</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проверки</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например</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представление</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органов</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прокуратуры</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о</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сокрытии</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недвижимого</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имущества</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рекомендуется</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проводить</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проверку</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всех</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сведений</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содержащихся</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в</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справке</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несмотря</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на</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то</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что</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сомнение</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в</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достоверности</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представленных</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сведений</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заключается</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например</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лишь</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по</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одному</a:t>
            </a:r>
            <a:r>
              <a:rPr sz="2520" dirty="0">
                <a:uFill>
                  <a:solidFill/>
                </a:uFill>
                <a:latin typeface="Times New Roman"/>
                <a:ea typeface="Times New Roman"/>
                <a:cs typeface="Times New Roman"/>
                <a:sym typeface="Times New Roman"/>
              </a:rPr>
              <a:t> </a:t>
            </a:r>
            <a:r>
              <a:rPr sz="2520">
                <a:uFill>
                  <a:solidFill/>
                </a:uFill>
                <a:latin typeface="Times New Roman"/>
                <a:ea typeface="Times New Roman"/>
                <a:cs typeface="Times New Roman"/>
                <a:sym typeface="Times New Roman"/>
              </a:rPr>
              <a:t>разделу</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справки</a:t>
            </a:r>
            <a:r>
              <a:rPr sz="2520" dirty="0">
                <a:uFill>
                  <a:solidFill/>
                </a:uFill>
                <a:latin typeface="Times New Roman"/>
                <a:ea typeface="Times New Roman"/>
                <a:cs typeface="Times New Roman"/>
                <a:sym typeface="Times New Roman"/>
              </a:rPr>
              <a:t>.</a:t>
            </a:r>
          </a:p>
          <a:p>
            <a:pPr marL="0" lvl="0" indent="378180" algn="just" defTabSz="377647">
              <a:lnSpc>
                <a:spcPct val="100000"/>
              </a:lnSpc>
              <a:spcBef>
                <a:spcPts val="0"/>
              </a:spcBef>
              <a:buSzTx/>
              <a:buFontTx/>
              <a:buNone/>
              <a:defRPr sz="1800"/>
            </a:pPr>
            <a:r>
              <a:rPr sz="2520" dirty="0" err="1">
                <a:uFill>
                  <a:solidFill/>
                </a:uFill>
                <a:latin typeface="Times New Roman"/>
                <a:ea typeface="Times New Roman"/>
                <a:cs typeface="Times New Roman"/>
                <a:sym typeface="Times New Roman"/>
              </a:rPr>
              <a:t>Указанный</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подход</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позволяет</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полноценно</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оценить</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исполнение</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служащим</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обязанности</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по</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представлению</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достоверных</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сведений</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о</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доходах</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и</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избежать</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повторного</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проведения</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проверки</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и</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возможного</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привлечения</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служащего</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к</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ответственности</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в</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случае</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если</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выявляются</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новые</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ошибки</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в</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ранее</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представленных</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сведениях</a:t>
            </a:r>
            <a:r>
              <a:rPr sz="2520" dirty="0">
                <a:uFill>
                  <a:solidFill/>
                </a:uFill>
                <a:latin typeface="Times New Roman"/>
                <a:ea typeface="Times New Roman"/>
                <a:cs typeface="Times New Roman"/>
                <a:sym typeface="Times New Roman"/>
              </a:rPr>
              <a:t>.</a:t>
            </a:r>
          </a:p>
          <a:p>
            <a:pPr marL="0" lvl="0" indent="378180" algn="just" defTabSz="377647">
              <a:lnSpc>
                <a:spcPct val="100000"/>
              </a:lnSpc>
              <a:spcBef>
                <a:spcPts val="0"/>
              </a:spcBef>
              <a:buSzTx/>
              <a:buFontTx/>
              <a:buNone/>
              <a:defRPr sz="1800"/>
            </a:pPr>
            <a:r>
              <a:rPr sz="2520" dirty="0" err="1">
                <a:uFill>
                  <a:solidFill/>
                </a:uFill>
                <a:latin typeface="Times New Roman"/>
                <a:ea typeface="Times New Roman"/>
                <a:cs typeface="Times New Roman"/>
                <a:sym typeface="Times New Roman"/>
              </a:rPr>
              <a:t>Доклад</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о</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результатах</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проверки</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а</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также</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сведения</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о</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соблюдении</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служащим</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ограничений</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установленных</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федеральными</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законами</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приобщается</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к</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личному</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делу</a:t>
            </a:r>
            <a:r>
              <a:rPr sz="2520" dirty="0">
                <a:uFill>
                  <a:solidFill/>
                </a:uFill>
                <a:latin typeface="Times New Roman"/>
                <a:ea typeface="Times New Roman"/>
                <a:cs typeface="Times New Roman"/>
                <a:sym typeface="Times New Roman"/>
              </a:rPr>
              <a:t> </a:t>
            </a:r>
            <a:r>
              <a:rPr sz="2520" dirty="0" err="1">
                <a:uFill>
                  <a:solidFill/>
                </a:uFill>
                <a:latin typeface="Times New Roman"/>
                <a:ea typeface="Times New Roman"/>
                <a:cs typeface="Times New Roman"/>
                <a:sym typeface="Times New Roman"/>
              </a:rPr>
              <a:t>служащего</a:t>
            </a:r>
            <a:r>
              <a:rPr sz="2520" dirty="0">
                <a:uFill>
                  <a:solidFill/>
                </a:uFill>
                <a:latin typeface="Times New Roman"/>
                <a:ea typeface="Times New Roman"/>
                <a:cs typeface="Times New Roman"/>
                <a:sym typeface="Times New Roman"/>
              </a:rPr>
              <a:t>.</a:t>
            </a:r>
          </a:p>
        </p:txBody>
      </p:sp>
      <p:sp>
        <p:nvSpPr>
          <p:cNvPr id="135" name="Shape 135"/>
          <p:cNvSpPr>
            <a:spLocks noGrp="1"/>
          </p:cNvSpPr>
          <p:nvPr>
            <p:ph type="sldNum" sz="quarter" idx="4294967295"/>
          </p:nvPr>
        </p:nvSpPr>
        <p:spPr>
          <a:xfrm>
            <a:off x="9448800" y="6403975"/>
            <a:ext cx="2743200" cy="269875"/>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lgn="r">
              <a:defRPr sz="1200">
                <a:solidFill>
                  <a:srgbClr val="888888"/>
                </a:solidFill>
                <a:latin typeface="Calibri"/>
                <a:ea typeface="Calibri"/>
                <a:cs typeface="Calibri"/>
                <a:sym typeface="Calibri"/>
              </a:defRPr>
            </a:lvl1pPr>
            <a:lvl2pPr indent="457200">
              <a:defRPr>
                <a:latin typeface="Calibri"/>
                <a:ea typeface="Calibri"/>
                <a:cs typeface="Calibri"/>
                <a:sym typeface="Calibri"/>
              </a:defRPr>
            </a:lvl2pPr>
            <a:lvl3pPr indent="914400">
              <a:defRPr>
                <a:latin typeface="Calibri"/>
                <a:ea typeface="Calibri"/>
                <a:cs typeface="Calibri"/>
                <a:sym typeface="Calibri"/>
              </a:defRPr>
            </a:lvl3pPr>
            <a:lvl4pPr indent="1371600">
              <a:defRPr>
                <a:latin typeface="Calibri"/>
                <a:ea typeface="Calibri"/>
                <a:cs typeface="Calibri"/>
                <a:sym typeface="Calibri"/>
              </a:defRPr>
            </a:lvl4pPr>
            <a:lvl5pPr indent="1828800">
              <a:defRPr>
                <a:latin typeface="Calibri"/>
                <a:ea typeface="Calibri"/>
                <a:cs typeface="Calibri"/>
                <a:sym typeface="Calibri"/>
              </a:defRPr>
            </a:lvl5pPr>
            <a:lvl6pPr indent="2286000">
              <a:defRPr>
                <a:latin typeface="Calibri"/>
                <a:ea typeface="Calibri"/>
                <a:cs typeface="Calibri"/>
                <a:sym typeface="Calibri"/>
              </a:defRPr>
            </a:lvl6pPr>
            <a:lvl7pPr indent="2743200">
              <a:defRPr>
                <a:latin typeface="Calibri"/>
                <a:ea typeface="Calibri"/>
                <a:cs typeface="Calibri"/>
                <a:sym typeface="Calibri"/>
              </a:defRPr>
            </a:lvl7pPr>
            <a:lvl8pPr indent="3200400">
              <a:defRPr>
                <a:latin typeface="Calibri"/>
                <a:ea typeface="Calibri"/>
                <a:cs typeface="Calibri"/>
                <a:sym typeface="Calibri"/>
              </a:defRPr>
            </a:lvl8pPr>
            <a:lvl9pPr indent="3657600">
              <a:defRPr>
                <a:latin typeface="Calibri"/>
                <a:ea typeface="Calibri"/>
                <a:cs typeface="Calibri"/>
                <a:sym typeface="Calibri"/>
              </a:defRPr>
            </a:lvl9pPr>
          </a:lstStyle>
          <a:p>
            <a:pPr lvl="0">
              <a:defRPr sz="1800">
                <a:solidFill>
                  <a:srgbClr val="000000"/>
                </a:solidFill>
              </a:defRPr>
            </a:pPr>
            <a:fld id="{86CB4B4D-7CA3-9044-876B-883B54F8677D}" type="slidenum">
              <a:rPr lang="ru-RU" smtClean="0"/>
              <a:pPr lvl="0">
                <a:defRPr sz="1800">
                  <a:solidFill>
                    <a:srgbClr val="000000"/>
                  </a:solidFill>
                </a:defRPr>
              </a:pPr>
              <a:t>86</a:t>
            </a:fld>
            <a:endParaRPr sz="1200">
              <a:solidFill>
                <a:srgbClr val="888888"/>
              </a:solidFill>
            </a:endParaRPr>
          </a:p>
        </p:txBody>
      </p:sp>
    </p:spTree>
    <p:extLst>
      <p:ext uri="{BB962C8B-B14F-4D97-AF65-F5344CB8AC3E}">
        <p14:creationId xmlns:p14="http://schemas.microsoft.com/office/powerpoint/2010/main" val="122213075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1885" y="2636324"/>
            <a:ext cx="11495314" cy="795645"/>
          </a:xfrm>
        </p:spPr>
        <p:txBody>
          <a:bodyPr>
            <a:normAutofit/>
          </a:bodyPr>
          <a:lstStyle/>
          <a:p>
            <a:r>
              <a:rPr lang="ru-RU" sz="4400" b="1" dirty="0">
                <a:solidFill>
                  <a:srgbClr val="C00000"/>
                </a:solidFill>
                <a:latin typeface="Arial" panose="020B0604020202020204" pitchFamily="34" charset="0"/>
                <a:cs typeface="Arial" panose="020B0604020202020204" pitchFamily="34" charset="0"/>
              </a:rPr>
              <a:t>Спасибо за внимание!</a:t>
            </a:r>
          </a:p>
        </p:txBody>
      </p:sp>
    </p:spTree>
    <p:extLst>
      <p:ext uri="{BB962C8B-B14F-4D97-AF65-F5344CB8AC3E}">
        <p14:creationId xmlns:p14="http://schemas.microsoft.com/office/powerpoint/2010/main" val="3778416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839788" y="365126"/>
            <a:ext cx="10515600" cy="607148"/>
          </a:xfrm>
        </p:spPr>
        <p:txBody>
          <a:bodyPr anchor="t">
            <a:noAutofit/>
          </a:bodyPr>
          <a:lstStyle/>
          <a:p>
            <a:r>
              <a:rPr lang="ru-RU" sz="2800" b="1" dirty="0">
                <a:solidFill>
                  <a:srgbClr val="C00000"/>
                </a:solidFill>
              </a:rPr>
              <a:t>Стадии проверки</a:t>
            </a:r>
            <a:br>
              <a:rPr lang="ru-RU" sz="2800" b="1" dirty="0">
                <a:solidFill>
                  <a:srgbClr val="C00000"/>
                </a:solidFill>
              </a:rPr>
            </a:br>
            <a:endParaRPr lang="ru-RU" sz="2800" b="1" dirty="0">
              <a:solidFill>
                <a:srgbClr val="C00000"/>
              </a:solidFill>
            </a:endParaRPr>
          </a:p>
        </p:txBody>
      </p:sp>
      <p:graphicFrame>
        <p:nvGraphicFramePr>
          <p:cNvPr id="9" name="Содержимое 8"/>
          <p:cNvGraphicFramePr>
            <a:graphicFrameLocks noGrp="1"/>
          </p:cNvGraphicFramePr>
          <p:nvPr>
            <p:ph sz="half" idx="2"/>
          </p:nvPr>
        </p:nvGraphicFramePr>
        <p:xfrm>
          <a:off x="839788" y="1342663"/>
          <a:ext cx="10754335" cy="50515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069200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14345</TotalTime>
  <Words>9241</Words>
  <Application>Microsoft Office PowerPoint</Application>
  <PresentationFormat>Широкоэкранный</PresentationFormat>
  <Paragraphs>514</Paragraphs>
  <Slides>87</Slides>
  <Notes>2</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87</vt:i4>
      </vt:variant>
    </vt:vector>
  </HeadingPairs>
  <TitlesOfParts>
    <vt:vector size="94" baseType="lpstr">
      <vt:lpstr>Arial</vt:lpstr>
      <vt:lpstr>Calibri</vt:lpstr>
      <vt:lpstr>Calibri Light</vt:lpstr>
      <vt:lpstr>Times New Roman</vt:lpstr>
      <vt:lpstr>Times New Roman Bold</vt:lpstr>
      <vt:lpstr>Wingdings</vt:lpstr>
      <vt:lpstr>Тема Office</vt:lpstr>
      <vt:lpstr>Основания и порядок проведения проверки сведений, представляемых в соответствии с законодательством о противодействии коррупции</vt:lpstr>
      <vt:lpstr>«Антикоррупционная проверка» </vt:lpstr>
      <vt:lpstr>Нормативные правовые акты, регулирующие проведение антикоррупционных проверок</vt:lpstr>
      <vt:lpstr>НПА, регулирующие проведение антикоррупционных проверок</vt:lpstr>
      <vt:lpstr>Предмет проверок</vt:lpstr>
      <vt:lpstr>Основания проверки </vt:lpstr>
      <vt:lpstr>Антикоррупционные проверки как правило состоят из 3-х этапов</vt:lpstr>
      <vt:lpstr>Требования к проверке</vt:lpstr>
      <vt:lpstr>Стадии проверки </vt:lpstr>
      <vt:lpstr>Докладная записка</vt:lpstr>
      <vt:lpstr>Приказ (распоряжение) о проведении проверки</vt:lpstr>
      <vt:lpstr>Критерии признания информации достаточной для инициирования процедуры проверки (на примере проверки сведений о доходах…)</vt:lpstr>
      <vt:lpstr>Презентация PowerPoint</vt:lpstr>
      <vt:lpstr>Презентация PowerPoint</vt:lpstr>
      <vt:lpstr>Проведение проверочных мероприятий осуществляется в 2-х формах: </vt:lpstr>
      <vt:lpstr>Презентация PowerPoint</vt:lpstr>
      <vt:lpstr>Проведение проверочных мероприятий</vt:lpstr>
      <vt:lpstr>В запросе подлежат отражению: </vt:lpstr>
      <vt:lpstr>Классификация запросов</vt:lpstr>
      <vt:lpstr>Классификация запросов</vt:lpstr>
      <vt:lpstr>Проведение проверочных мероприятий</vt:lpstr>
      <vt:lpstr>Нюансы анализа и проверки по сведениям</vt:lpstr>
      <vt:lpstr>Подготовка доклада о результатах проверки</vt:lpstr>
      <vt:lpstr>Подготовка доклада о результатах проверки  и рассмотрение его результатов</vt:lpstr>
      <vt:lpstr>Решение по итогам проверки</vt:lpstr>
      <vt:lpstr>Основные нарушение, допускаемые при проведении проверок</vt:lpstr>
      <vt:lpstr>Контроль за расходами </vt:lpstr>
      <vt:lpstr>Лица, в отношении расходов которых установлен контроль за расходами</vt:lpstr>
      <vt:lpstr>Контроль за расходами</vt:lpstr>
      <vt:lpstr>Порядок осуществления контроля</vt:lpstr>
      <vt:lpstr>Презентация PowerPoint</vt:lpstr>
      <vt:lpstr>Презентация PowerPoint</vt:lpstr>
      <vt:lpstr>Кто может принять решение о проведении проверки</vt:lpstr>
      <vt:lpstr>Контроль за расходами проводится например кадровой службой Администрации Приморского края</vt:lpstr>
      <vt:lpstr>Презентация PowerPoint</vt:lpstr>
      <vt:lpstr>Права и обязанности лица, осуществлявшего контроль</vt:lpstr>
      <vt:lpstr>Контроль за расходами</vt:lpstr>
      <vt:lpstr>Реализация результатов, полученных в ходе осуществления контроля за расходами</vt:lpstr>
      <vt:lpstr>Реализация результатов, полученных в ходе осуществления контроля за расходами</vt:lpstr>
      <vt:lpstr>Реализация результатов, полученных в ходе осуществления контроля за расходами</vt:lpstr>
      <vt:lpstr>Реализация результатов, полученных в ходе осуществления контроля за расходами</vt:lpstr>
      <vt:lpstr>Реализация результатов, полученных в ходе осуществления контроля за расходами</vt:lpstr>
      <vt:lpstr>Конфликт интересов</vt:lpstr>
      <vt:lpstr>Составляющие понятия «конфликт интересов»</vt:lpstr>
      <vt:lpstr>Комиссия </vt:lpstr>
      <vt:lpstr>Рассмотрение уведомления о возникновении личной заинтересованности </vt:lpstr>
      <vt:lpstr>В ходе проверки рекомендуется провести следующие мероприятия.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Подготовка протокола</vt:lpstr>
      <vt:lpstr>Презентация PowerPoint</vt:lpstr>
      <vt:lpstr>Презентация PowerPoint</vt:lpstr>
      <vt:lpstr>Презентация PowerPoint</vt:lpstr>
      <vt:lpstr>Порядок предотвращения и урегулирования конфликта интересов  (на примере ГГС края, Постановление Губернатора ПК от 11.07.2016 № 49-пг )</vt:lpstr>
      <vt:lpstr>Порядок предотвращения и урегулирования конфликта интересов</vt:lpstr>
      <vt:lpstr>Профилактика конфликта интересов</vt:lpstr>
      <vt:lpstr>Способы предотвращения и урегулирования конфликта интересов</vt:lpstr>
      <vt:lpstr>Источники информации о конфликте интересов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Реализация требований  ст. 12 Федерального закона  «О противодействии коррупции»  </vt:lpstr>
      <vt:lpstr>Статья 12 Федерального закона «О противодействии коррупции»</vt:lpstr>
      <vt:lpstr>Статья 12 Федерального закона «О противодействии коррупции»</vt:lpstr>
      <vt:lpstr>Статья 12 Федерального закона «О противодействии коррупции»</vt:lpstr>
      <vt:lpstr>Порядок направления гражданином – бывшим государственным служащим обращения о даче согласия на трудоустройство </vt:lpstr>
      <vt:lpstr>Что должно быть отражено в обращении:</vt:lpstr>
      <vt:lpstr>Порядок рассмотрения обращения о даче согласия на трудоустройство</vt:lpstr>
      <vt:lpstr>Порядок рассмотрения обращения о даче согласия на трудоустройство</vt:lpstr>
      <vt:lpstr>Обязанности бывшего служащего при трудоустройстве, последствия их неисполнения</vt:lpstr>
      <vt:lpstr>Обязанность работодателя </vt:lpstr>
      <vt:lpstr>Правила уведомления</vt:lpstr>
      <vt:lpstr>Рассмотрение в органе  сообщения работодателя</vt:lpstr>
      <vt:lpstr>Административная ответственность</vt:lpstr>
      <vt:lpstr>Административная ответственность</vt:lpstr>
      <vt:lpstr>Презентация PowerPoint</vt:lpstr>
      <vt:lpstr>Презентация PowerPoint</vt:lpstr>
      <vt:lpstr>Необходимо ли при проведении проверки осуществлять комплексную проверку всех отраженных в справках сведений или только в части тех недостоверных сведений, которые явились основанием для проведения такой проверки?</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Новации в закупках 2018 года</dc:title>
  <dc:creator>WorkBook</dc:creator>
  <cp:lastModifiedBy>Expert1203@yandex.ru</cp:lastModifiedBy>
  <cp:revision>403</cp:revision>
  <dcterms:created xsi:type="dcterms:W3CDTF">2018-05-02T11:28:19Z</dcterms:created>
  <dcterms:modified xsi:type="dcterms:W3CDTF">2020-08-24T13:05:43Z</dcterms:modified>
</cp:coreProperties>
</file>