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82" r:id="rId3"/>
    <p:sldId id="266" r:id="rId4"/>
    <p:sldId id="258" r:id="rId5"/>
    <p:sldId id="259" r:id="rId6"/>
    <p:sldId id="280" r:id="rId7"/>
    <p:sldId id="278" r:id="rId8"/>
    <p:sldId id="270" r:id="rId9"/>
    <p:sldId id="260" r:id="rId10"/>
    <p:sldId id="261" r:id="rId11"/>
    <p:sldId id="262" r:id="rId12"/>
    <p:sldId id="263" r:id="rId13"/>
    <p:sldId id="264" r:id="rId14"/>
    <p:sldId id="271" r:id="rId15"/>
    <p:sldId id="265" r:id="rId16"/>
    <p:sldId id="272" r:id="rId17"/>
    <p:sldId id="273" r:id="rId18"/>
    <p:sldId id="281" r:id="rId19"/>
    <p:sldId id="274" r:id="rId20"/>
    <p:sldId id="275" r:id="rId21"/>
    <p:sldId id="276" r:id="rId22"/>
    <p:sldId id="277" r:id="rId23"/>
    <p:sldId id="279" r:id="rId24"/>
    <p:sldId id="267" r:id="rId25"/>
    <p:sldId id="25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2" d="100"/>
          <a:sy n="82" d="100"/>
        </p:scale>
        <p:origin x="-9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836712"/>
            <a:ext cx="6480720" cy="45986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100" b="1" dirty="0" smtClean="0"/>
              <a:t>о национальном стандарте</a:t>
            </a:r>
            <a:br>
              <a:rPr lang="ru-RU" sz="3100" b="1" dirty="0" smtClean="0"/>
            </a:br>
            <a:r>
              <a:rPr lang="ru-RU" sz="3100" b="1" dirty="0" smtClean="0"/>
              <a:t> по оформлению документов – </a:t>
            </a:r>
            <a:br>
              <a:rPr lang="ru-RU" sz="3100" b="1" dirty="0" smtClean="0"/>
            </a:br>
            <a:r>
              <a:rPr lang="ru-RU" sz="3100" b="1" dirty="0" smtClean="0"/>
              <a:t>ГОСТ Р 7.0.97-2016 </a:t>
            </a:r>
            <a:br>
              <a:rPr lang="ru-RU" sz="3100" b="1" dirty="0" smtClean="0"/>
            </a:br>
            <a:r>
              <a:rPr lang="ru-RU" sz="3100" b="1" dirty="0" smtClean="0"/>
              <a:t>«Система стандартов по информации, библиотечному и издательскому делу. Организационно-распорядительная документация. </a:t>
            </a:r>
            <a:br>
              <a:rPr lang="ru-RU" sz="3100" b="1" dirty="0" smtClean="0"/>
            </a:br>
            <a:r>
              <a:rPr lang="ru-RU" sz="3100" b="1" dirty="0" smtClean="0"/>
              <a:t>Требования к оформлению документов»</a:t>
            </a:r>
            <a:br>
              <a:rPr lang="ru-RU" sz="3100" b="1" dirty="0" smtClean="0"/>
            </a:br>
            <a:endParaRPr lang="ru-RU" sz="31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Наименование структурного подразделения – автор документа</a:t>
            </a:r>
            <a:endParaRPr lang="ru-RU" sz="32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12775" y="2060848"/>
          <a:ext cx="8153400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1296144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Финансово-экономическое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управление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87624" y="3645024"/>
            <a:ext cx="68407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Наименование структурного подразделения - автора документа (в том числе филиала, отделения, представительства, коллегиального, совещательного или иного органа) используется в бланках писем и бланках конкретных видов документов соответствующих подразделений (органов) в соответствии с локальными нормативными актами и указывается под наименованием организации.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Наименование должности лица – автор документа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1700808"/>
          <a:ext cx="8424936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180020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</a:rPr>
                        <a:t>Директор</a:t>
                      </a:r>
                      <a:r>
                        <a:rPr lang="ru-RU" sz="4000" baseline="0" dirty="0" smtClean="0">
                          <a:solidFill>
                            <a:schemeClr val="tx1"/>
                          </a:solidFill>
                        </a:rPr>
                        <a:t> Департамента</a:t>
                      </a:r>
                      <a:endParaRPr lang="ru-RU" sz="4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3789040"/>
            <a:ext cx="82809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Наименование должности лица - автора документа используется в бланках должностных лиц и располагается под наименованием организации или наименованием территории (края, области, автономной области и др.), если документ издает руководитель органа власти субъекта Российской Федерации, муниципального образования. Наименование должности лица - автора документа указывается в соответствии с наименованием, приведенным в распорядительном документе о назначении на должность.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Гриф ограничения доступа к документу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854200"/>
          <a:ext cx="8153400" cy="1789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1789114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l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        Для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</a:rPr>
                        <a:t> служебного пользования</a:t>
                      </a:r>
                    </a:p>
                    <a:p>
                      <a:pPr algn="l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        Экз. № 2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547664" y="4221088"/>
            <a:ext cx="648072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Виды используемых в организации грифов ограничения доступа должны соответствовать законодательным и иным нормативным правовым актам Российской Федерации и должны быть закреплены в локальных нормативных актах.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Отметка об электронной подписи</a:t>
            </a:r>
            <a:endParaRPr lang="ru-RU" b="1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612775" y="1854200"/>
          <a:ext cx="8153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Эмблема                    ДОКУМЕНТ</a:t>
                      </a:r>
                      <a:r>
                        <a:rPr kumimoji="0" lang="ru-RU" sz="2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ПОДПИСАН</a:t>
                      </a:r>
                      <a:endParaRPr kumimoji="0" lang="ru-RU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органа                   ЭЛЕКТРОННОЙ ПОДПИСЬЮ</a:t>
                      </a:r>
                    </a:p>
                    <a:p>
                      <a:pPr algn="l"/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власти</a:t>
                      </a:r>
                    </a:p>
                    <a:p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Сертификат  1а111ааа000000000011</a:t>
                      </a:r>
                    </a:p>
                    <a:p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Владелец Николаев Николай Николаевич</a:t>
                      </a:r>
                    </a:p>
                    <a:p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Действителен с 01.12.2012 по 01.12.2017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Объединенные и разделенные реквизиты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Реквизит «Государственный герб Российской Федерации» (реквизит 01 по ГОСТ Р 6.30-2003) и «Герб субъекта Российской Федерации» (реквизит 02 по ГОСТ Р 6.30-2003) </a:t>
            </a:r>
            <a:r>
              <a:rPr lang="ru-RU" sz="2400" b="1" dirty="0" smtClean="0"/>
              <a:t>объединены</a:t>
            </a:r>
            <a:r>
              <a:rPr lang="ru-RU" sz="2400" dirty="0" smtClean="0"/>
              <a:t> в реквизит 01 «Герб (Государственный герб Российской Федерации, герб субъекта Российской Федерации, герб (геральдический знак) муниципального образования);</a:t>
            </a:r>
          </a:p>
          <a:p>
            <a:r>
              <a:rPr lang="ru-RU" sz="2400" dirty="0" smtClean="0"/>
              <a:t>Реквизит «Эмблема организации или товарный знак  (</a:t>
            </a:r>
            <a:r>
              <a:rPr lang="ru-RU" sz="2400" dirty="0" err="1" smtClean="0"/>
              <a:t>знак</a:t>
            </a:r>
            <a:r>
              <a:rPr lang="ru-RU" sz="2400" dirty="0" smtClean="0"/>
              <a:t> обслуживания)» (реквизит 03 по ГОСТ Р 6.30-2003) </a:t>
            </a:r>
            <a:r>
              <a:rPr lang="ru-RU" sz="2400" b="1" dirty="0" smtClean="0"/>
              <a:t>разделен</a:t>
            </a:r>
            <a:r>
              <a:rPr lang="ru-RU" sz="2400" dirty="0" smtClean="0"/>
              <a:t> на реквизиты 02 «Эмблема» и 03 «Товарный знак (</a:t>
            </a:r>
            <a:r>
              <a:rPr lang="ru-RU" sz="2400" dirty="0" err="1" smtClean="0"/>
              <a:t>знак</a:t>
            </a:r>
            <a:r>
              <a:rPr lang="ru-RU" sz="2400" dirty="0" smtClean="0"/>
              <a:t> обслуживания)»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Оформление реквизитов документов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Инициалы пишем после фамилии в реквизите «Адресат»;</a:t>
            </a:r>
          </a:p>
          <a:p>
            <a:r>
              <a:rPr lang="ru-RU" sz="2400" dirty="0" smtClean="0"/>
              <a:t>Указываем адрес электронной почты;</a:t>
            </a:r>
          </a:p>
          <a:p>
            <a:r>
              <a:rPr lang="ru-RU" sz="2400" dirty="0" smtClean="0"/>
              <a:t>Указываем вид электронного носителя в реквизите «Приложение»;</a:t>
            </a:r>
          </a:p>
          <a:p>
            <a:r>
              <a:rPr lang="ru-RU" sz="2400" dirty="0" smtClean="0"/>
              <a:t>На первом листе документа-приложения ставим отметку о приложении и гриф утверждения;</a:t>
            </a:r>
          </a:p>
          <a:p>
            <a:r>
              <a:rPr lang="ru-RU" sz="2400" dirty="0" smtClean="0"/>
              <a:t>Реквизит «Отметка об исполнителе» дополняем новыми элементами;</a:t>
            </a:r>
          </a:p>
          <a:p>
            <a:r>
              <a:rPr lang="ru-RU" sz="2400" dirty="0" smtClean="0"/>
              <a:t>Отметку о заверении копии документа дополняем записью о месте хранения оригинала;</a:t>
            </a:r>
          </a:p>
          <a:p>
            <a:r>
              <a:rPr lang="ru-RU" sz="2400" dirty="0" smtClean="0"/>
              <a:t>Заголовок к тексту может не составляться, если текст документа не превышает 4-5 строк;</a:t>
            </a:r>
          </a:p>
          <a:p>
            <a:r>
              <a:rPr lang="ru-RU" sz="2400" dirty="0" smtClean="0"/>
              <a:t>Текст документа пишем с учетом нововведений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Получатель – должностное лицо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2132856"/>
          <a:ext cx="8153400" cy="18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180020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                                               </a:t>
                      </a:r>
                      <a:r>
                        <a:rPr lang="ru-RU" sz="2600" dirty="0" smtClean="0">
                          <a:solidFill>
                            <a:schemeClr val="tx1"/>
                          </a:solidFill>
                        </a:rPr>
                        <a:t>Руководителю Федерального </a:t>
                      </a:r>
                    </a:p>
                    <a:p>
                      <a:pPr algn="l"/>
                      <a:r>
                        <a:rPr lang="ru-RU" sz="2600" dirty="0" smtClean="0">
                          <a:solidFill>
                            <a:schemeClr val="tx1"/>
                          </a:solidFill>
                        </a:rPr>
                        <a:t>                                            архивного агентства</a:t>
                      </a:r>
                    </a:p>
                    <a:p>
                      <a:pPr algn="l"/>
                      <a:endParaRPr lang="ru-RU" sz="2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2600" dirty="0" smtClean="0">
                          <a:solidFill>
                            <a:schemeClr val="tx1"/>
                          </a:solidFill>
                        </a:rPr>
                        <a:t>                                             </a:t>
                      </a:r>
                      <a:r>
                        <a:rPr lang="ru-RU" sz="2600" dirty="0" err="1" smtClean="0">
                          <a:solidFill>
                            <a:schemeClr val="tx1"/>
                          </a:solidFill>
                        </a:rPr>
                        <a:t>Артизову</a:t>
                      </a:r>
                      <a:r>
                        <a:rPr lang="ru-RU" sz="2600" dirty="0" smtClean="0">
                          <a:solidFill>
                            <a:schemeClr val="tx1"/>
                          </a:solidFill>
                        </a:rPr>
                        <a:t> А.Н.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Получатель – физическое лицо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2500306"/>
          <a:ext cx="8153400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150019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                                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Петровой С.В.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 </a:t>
                      </a:r>
                      <a:r>
                        <a:rPr lang="ru-RU" sz="2400" baseline="0" dirty="0" smtClean="0"/>
                        <a:t>                                      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Садовая ул., д.5, кв.12,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                                      г. Люберцы, Московская обл., 301264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электронный адрес (номер телефона/факса)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1988840"/>
          <a:ext cx="815340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Всероссийский научно-</a:t>
                      </a:r>
                    </a:p>
                    <a:p>
                      <a:pPr algn="ctr"/>
                      <a:r>
                        <a:rPr kumimoji="0"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исследовательский институт</a:t>
                      </a:r>
                    </a:p>
                    <a:p>
                      <a:pPr algn="ctr"/>
                      <a:r>
                        <a:rPr kumimoji="0"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документоведения и архивного дела</a:t>
                      </a:r>
                    </a:p>
                    <a:p>
                      <a:pPr algn="ctr"/>
                      <a:r>
                        <a:rPr kumimoji="0"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mail@vniidad.ru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19672" y="4509120"/>
            <a:ext cx="61926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При отправке письма по электронной почте или по факсимильной связи (без досылки по почте) почтовый адрес не указывается. При необходимости может быть указан электронный адрес (номер телефона/факса)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Электронный носитель в реквизите «Приложение»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916832"/>
          <a:ext cx="8153400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108012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Приложение: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CD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  в 1 экз.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475656" y="3651777"/>
            <a:ext cx="612068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 отметка оформляется в случае, если приложением является физически обособленный электронный носитель (компакт-диск,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USB-флеш-накопитель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др.):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этом указывается, что на вкладыше (конверте), в который помещается носитель, необходимо перечислить наименования документов, записанных на носителе, имена файлов.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ГОСТ Р 7.0.97-2016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dirty="0" smtClean="0"/>
              <a:t>Разработан Федеральным бюджетным учреждением «Всероссийский научно-исследовательский институт документоведения и архивного дела» (ВНИИДАД);</a:t>
            </a:r>
          </a:p>
          <a:p>
            <a:pPr lvl="0" algn="just"/>
            <a:r>
              <a:rPr lang="ru-RU" dirty="0" smtClean="0"/>
              <a:t>Утвержден </a:t>
            </a:r>
            <a:r>
              <a:rPr lang="ru-RU" dirty="0" smtClean="0"/>
              <a:t>Приказом Федерального агентства по техническому регулированию и метрологии (</a:t>
            </a:r>
            <a:r>
              <a:rPr lang="ru-RU" dirty="0" err="1" smtClean="0"/>
              <a:t>Росстандарт</a:t>
            </a:r>
            <a:r>
              <a:rPr lang="ru-RU" dirty="0" smtClean="0"/>
              <a:t>) от 08.12.2016 №2004-ст;</a:t>
            </a:r>
          </a:p>
          <a:p>
            <a:pPr lvl="0" algn="just"/>
            <a:r>
              <a:rPr lang="ru-RU" dirty="0" smtClean="0"/>
              <a:t>Приказом </a:t>
            </a:r>
            <a:r>
              <a:rPr lang="ru-RU" dirty="0" err="1" smtClean="0"/>
              <a:t>Росстандарта</a:t>
            </a:r>
            <a:r>
              <a:rPr lang="ru-RU" dirty="0" smtClean="0"/>
              <a:t> от 25.05.2017 № 435-ст дата введения в действие перенесена с 1 июля 2017 г. на 1 июля 2018 г.;</a:t>
            </a:r>
          </a:p>
          <a:p>
            <a:pPr lvl="0" algn="just"/>
            <a:r>
              <a:rPr lang="ru-RU" dirty="0" smtClean="0"/>
              <a:t>Взамен ГОСТ 6.30-2003 «Унифицированные системы документации. Унифицированная система организационно-распорядительной документации. Требования к оформлению документов</a:t>
            </a:r>
            <a:r>
              <a:rPr lang="ru-RU" dirty="0" smtClean="0"/>
              <a:t>» ; </a:t>
            </a:r>
            <a:endParaRPr lang="ru-RU" dirty="0" smtClean="0"/>
          </a:p>
          <a:p>
            <a:pPr lvl="0"/>
            <a:r>
              <a:rPr lang="ru-RU" dirty="0" smtClean="0"/>
              <a:t>ИЗМЕНЕНИЕ N 1 ГОСТ Р 7.0.97-2016 «Система стандартов по информации, библиотечному и издательскому делу. Организационно-распорядительная документация. Требования к оформлению документов</a:t>
            </a:r>
            <a:r>
              <a:rPr lang="ru-RU" dirty="0" smtClean="0"/>
              <a:t>», утверждено </a:t>
            </a:r>
            <a:r>
              <a:rPr lang="ru-RU" dirty="0" smtClean="0"/>
              <a:t>Приказом Федерального агентства по техническому регулированию и метрологии (</a:t>
            </a:r>
            <a:r>
              <a:rPr lang="ru-RU" dirty="0" err="1" smtClean="0"/>
              <a:t>Росстандарт</a:t>
            </a:r>
            <a:r>
              <a:rPr lang="ru-RU" dirty="0" smtClean="0"/>
              <a:t>) от </a:t>
            </a:r>
            <a:r>
              <a:rPr lang="ru-RU" dirty="0" smtClean="0"/>
              <a:t>14.05.2018 </a:t>
            </a:r>
            <a:r>
              <a:rPr lang="ru-RU" dirty="0" smtClean="0"/>
              <a:t>№</a:t>
            </a:r>
            <a:r>
              <a:rPr lang="ru-RU" dirty="0" smtClean="0"/>
              <a:t>244-ст</a:t>
            </a:r>
            <a:endParaRPr lang="ru-RU" dirty="0" smtClean="0"/>
          </a:p>
          <a:p>
            <a:pPr lvl="0"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Отметка о приложении и гриф утверждения на первом листе документа-приложения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844824"/>
          <a:ext cx="8153400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280831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                                              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Приложение 1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               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УТВЕРЖДЕНО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приказом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Управления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архивами Свердловской                          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области</a:t>
                      </a:r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от 18.05.2015 № 67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Новые элементы в реквизите «Отметка об исполнителе»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2428868"/>
          <a:ext cx="8153400" cy="1571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1571636">
                <a:tc>
                  <a:txBody>
                    <a:bodyPr/>
                    <a:lstStyle/>
                    <a:p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Петрова Светлана Сергеевна, Организационный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отдел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, главный специалист</a:t>
                      </a: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+7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(343) 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212-00-60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petrova@egov66.ru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Запись о месте хранения оригинала в отметке          о заверении копии документа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2500306"/>
          <a:ext cx="81534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3400"/>
              </a:tblGrid>
              <a:tr h="192882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Подлинник документа находится в (наименование организации)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деле №… за … год</a:t>
                      </a:r>
                    </a:p>
                    <a:p>
                      <a:endParaRPr lang="ru-RU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Верно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Инспектор отдела кадров       Подпись И.О. Фамилия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Дата                            Печать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Бланки документов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Для изготовления бланков документов используется бумага форматов А4, для изготовления бланков резолюций – А5 и А6;</a:t>
            </a:r>
          </a:p>
          <a:p>
            <a:r>
              <a:rPr lang="ru-RU" sz="2000" dirty="0" smtClean="0"/>
              <a:t>Документы длительных (свыше 10 лет) сроков хранения должны иметь левое поле не менее 30 мм;</a:t>
            </a:r>
          </a:p>
          <a:p>
            <a:r>
              <a:rPr lang="ru-RU" sz="2000" dirty="0" smtClean="0"/>
              <a:t>Бланки на бумажном носителе и электронные шаблоны бланков должны быть идентичны по составу реквизитов, порядку их расположения, гарнитурам шрифта;</a:t>
            </a:r>
          </a:p>
          <a:p>
            <a:r>
              <a:rPr lang="ru-RU" sz="2000" dirty="0" smtClean="0"/>
              <a:t>Бланки документов на бумажном носителе и электронные шаблоны бланков изготавливаются на основании макетов бланков, утверждаемых руководителем организации;</a:t>
            </a:r>
          </a:p>
          <a:p>
            <a:r>
              <a:rPr lang="ru-RU" sz="2000" dirty="0" smtClean="0"/>
              <a:t>Электронные шаблоны бланков документов должны быть защищены от несанкционированных изменений;</a:t>
            </a:r>
          </a:p>
          <a:p>
            <a:r>
              <a:rPr lang="ru-RU" sz="2000" dirty="0" smtClean="0"/>
              <a:t>Для переписки с иностранными корреспондентами используют бланки на двух языках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РЕЗЮМЕ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Правила оформления документов в целом остались прежними;</a:t>
            </a:r>
          </a:p>
          <a:p>
            <a:r>
              <a:rPr lang="ru-RU" sz="2000" dirty="0" smtClean="0"/>
              <a:t>Локальные нормативные акты организации, регламентирующие работу по созданию документов, и уже разработанные бланки являются действующими – переделывать их не нужно;</a:t>
            </a:r>
          </a:p>
          <a:p>
            <a:r>
              <a:rPr lang="ru-RU" sz="2000" dirty="0" smtClean="0"/>
              <a:t>Локальные нормативные акты организации, регламентирующие работу по созданию документов, и бланки документов, разработанные в организации, могут быть изменены только в том случае, если решение об этом примет ее руководство;</a:t>
            </a:r>
          </a:p>
          <a:p>
            <a:r>
              <a:rPr lang="ru-RU" sz="2000" dirty="0" smtClean="0"/>
              <a:t>Если организация решила внести изменения в бланки документов, то переписывать при этом инструкцию по делопроизводству не следует. Новые бланки можно утвердить приказом руководителя организации.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Законодательство Российской Федерации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ru-RU" dirty="0" smtClean="0"/>
              <a:t>Федеральный закон от 27 июля 2006 года № 149-ФЗ «Об информации, информационных технологиях и о защите информации»</a:t>
            </a:r>
          </a:p>
          <a:p>
            <a:pPr algn="just"/>
            <a:r>
              <a:rPr lang="ru-RU" dirty="0" smtClean="0"/>
              <a:t> Федеральный закон от 06 апреля 2011 года  № 63-ФЗ «Об электронной подписи» </a:t>
            </a:r>
          </a:p>
          <a:p>
            <a:pPr algn="just"/>
            <a:r>
              <a:rPr lang="ru-RU" dirty="0" smtClean="0"/>
              <a:t>Федеральный закон от 29 июня 2015 года № 162-Ф       «О стандартизации в Российской Федерации»</a:t>
            </a:r>
          </a:p>
          <a:p>
            <a:pPr algn="just"/>
            <a:r>
              <a:rPr lang="ru-RU" dirty="0" smtClean="0"/>
              <a:t>Федеральный конституционный закон от 25 декабря 2000 г. № 2-ФКЗ «О Государственном гербе Российской Федерации», законодательными и иными нормативными правовыми актами субъектов Российской Федерации и нормативными правовыми актами органов местного самоуправления»</a:t>
            </a:r>
          </a:p>
          <a:p>
            <a:pPr lvl="0" algn="just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Область применения старого и нового стандарта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2071678"/>
          <a:ext cx="81534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1482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ГОСТ Р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6.30-2003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ГОСТ Р 7.0.97-2016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Стандарт распространяется на организационно-распорядительные</a:t>
                      </a:r>
                      <a:r>
                        <a:rPr lang="ru-RU" baseline="0" dirty="0" smtClean="0"/>
                        <a:t> документы, относящиеся к Унифицированной системе организационно-распорядительной документации (УСОРД) - постановления, распоряжения, приказы, решения, протоколы, акты, письма и т.д., включенные в ОК 011-93 «Общероссийский классификатор управленческой документации» (ОКУД)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Стандарт распространяется на организационно-</a:t>
                      </a:r>
                      <a:r>
                        <a:rPr lang="ru-RU" baseline="0" dirty="0" smtClean="0"/>
                        <a:t> распорядительные документы: уставы, положения, протоколы, договоры, акты, письма, справки и др., в том числе включенные в ОК 011-93 «Общероссийский классификатор управленческой документации» (ОКУД)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Структура старого и нового стандартов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74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Структура ГОСТ Р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6.30-2003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Структура ГОСТ Р 7.0.97-2016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Область применения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Область применения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 Нормативные ссылки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3. Общие требования к созданию документов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 Состав реквизитов документов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 Реквизиты документов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3. Требования к оформлению реквизитов документов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5. Оформление реквизитов документов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 Требования к бланкам документов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6. Бланки документов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Приложение А. Расположение реквизитов на  титульном листе документа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Приложение А. Схемы расположения реквизитов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Приложение Б. Схемы расположение</a:t>
                      </a:r>
                      <a:r>
                        <a:rPr lang="ru-RU" sz="1600" baseline="0" dirty="0" smtClean="0"/>
                        <a:t> реквизитов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Приложение Б. Образцы бланков документов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Приложение В. Образцы бланков документов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Нормативные ссылки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ГОСТ Р 7.0.8-2013 «Система стандартов по информации, библиотечному и издательскому делу. Делопроизводство и архивное дело. Термины и определения»;</a:t>
            </a:r>
          </a:p>
          <a:p>
            <a:r>
              <a:rPr lang="ru-RU" sz="2000" dirty="0" smtClean="0"/>
              <a:t>ГОСТ Р ИСО 15489-1-2007 «Система стандартов по информации, библиотечному и издательскому делу. Управление документами. Общие требования».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Общие требования к созданию документов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/>
              <a:t>Документы могут создаваться на бумажном носителе и в электронной форме с соблюдением установленных правил оформления документов;</a:t>
            </a:r>
          </a:p>
          <a:p>
            <a:r>
              <a:rPr lang="ru-RU" sz="1600" dirty="0" smtClean="0"/>
              <a:t>Предпочтительными гарнитурами и размерами шрифтов для реквизитов документа  являются: </a:t>
            </a:r>
            <a:r>
              <a:rPr lang="en-US" sz="1600" dirty="0" smtClean="0"/>
              <a:t>Times New Roman </a:t>
            </a:r>
            <a:r>
              <a:rPr lang="ru-RU" sz="1600" dirty="0" smtClean="0"/>
              <a:t>№</a:t>
            </a:r>
            <a:r>
              <a:rPr lang="en-US" sz="1600" dirty="0" smtClean="0"/>
              <a:t> 13, 14, Arial </a:t>
            </a:r>
            <a:r>
              <a:rPr lang="ru-RU" sz="1600" dirty="0" smtClean="0"/>
              <a:t>№</a:t>
            </a:r>
            <a:r>
              <a:rPr lang="en-US" sz="1600" dirty="0" smtClean="0"/>
              <a:t> 12,13, Verdana </a:t>
            </a:r>
            <a:r>
              <a:rPr lang="ru-RU" sz="1600" dirty="0" smtClean="0"/>
              <a:t>№</a:t>
            </a:r>
            <a:r>
              <a:rPr lang="en-US" sz="1600" dirty="0" smtClean="0"/>
              <a:t> 12,13, Calibri </a:t>
            </a:r>
            <a:r>
              <a:rPr lang="ru-RU" sz="1600" dirty="0" smtClean="0"/>
              <a:t>№</a:t>
            </a:r>
            <a:r>
              <a:rPr lang="en-US" sz="1600" dirty="0" smtClean="0"/>
              <a:t> 14 </a:t>
            </a:r>
            <a:r>
              <a:rPr lang="ru-RU" sz="1600" dirty="0" smtClean="0"/>
              <a:t>и приближенные к ним;</a:t>
            </a:r>
          </a:p>
          <a:p>
            <a:r>
              <a:rPr lang="ru-RU" sz="1600" dirty="0" smtClean="0"/>
              <a:t>Вторую и последующие страницы документа нумеруют (номер страницы проставляется посередине верхнего поля документа на расстоянии не менее 10 мм от верхнего края листа);</a:t>
            </a:r>
          </a:p>
          <a:p>
            <a:r>
              <a:rPr lang="ru-RU" sz="1600" dirty="0" smtClean="0"/>
              <a:t>Допускается создание документов  на лицевой и оборотной сторонах листа;</a:t>
            </a:r>
          </a:p>
          <a:p>
            <a:r>
              <a:rPr lang="ru-RU" sz="1600" dirty="0" smtClean="0"/>
              <a:t>Абзацный отступ текста документа составляет 1,25 см;</a:t>
            </a:r>
          </a:p>
          <a:p>
            <a:r>
              <a:rPr lang="ru-RU" sz="1600" dirty="0" smtClean="0"/>
              <a:t>Текст документа печатается через  1-1,5 межстрочных интервала, многострочные реквизиты печатаются через один межстрочный интервал;</a:t>
            </a:r>
          </a:p>
          <a:p>
            <a:r>
              <a:rPr lang="ru-RU" sz="1600" dirty="0" smtClean="0"/>
              <a:t>Текст документа выравнивается по ширине листа (по границам левого и правого полей документа);</a:t>
            </a:r>
          </a:p>
          <a:p>
            <a:r>
              <a:rPr lang="ru-RU" sz="1600" dirty="0" smtClean="0"/>
              <a:t>Допускается выделение реквизитов «Адресат», «Заголовок к тексту» или «Подпись», а также отдельных фрагментов полужирным шрифтом.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Наименования реквизитов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12775" y="1854200"/>
          <a:ext cx="81534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ГОСТ Р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6.30-2003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ГОСТ Р 7.0.97-2016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организации – автора</a:t>
                      </a:r>
                      <a:r>
                        <a:rPr lang="ru-RU" baseline="0" dirty="0" smtClean="0"/>
                        <a:t> документа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Ссылка на регистрационный номер и дату документа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Ссылка на регистрационный номер и дату поступившего документа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Оттиск печати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Печать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Виза согласования документа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Виза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о поступлении документа в организацию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о поступлении документа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о наличии приложения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о приложении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об исполнении документа и направлении его в дело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о направлении документа в дело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Реквизиты, которых нет в новом стандарте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Код организации (реквизит 04);</a:t>
            </a:r>
          </a:p>
          <a:p>
            <a:r>
              <a:rPr lang="ru-RU" dirty="0" smtClean="0"/>
              <a:t>Основной государственный регистрационный номер (ОГРН) юридического лица (реквизит 05);</a:t>
            </a:r>
          </a:p>
          <a:p>
            <a:r>
              <a:rPr lang="ru-RU" dirty="0" smtClean="0"/>
              <a:t>Идентификационный номер налогоплательщика/код причины постановки на учет (ИНН/КПП) (реквизит 06)</a:t>
            </a:r>
          </a:p>
          <a:p>
            <a:r>
              <a:rPr lang="ru-RU" dirty="0" smtClean="0"/>
              <a:t>Идентификатор электронной копии документа (реквизит 30)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Новые реквизиты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/>
              <a:t>Наименование структурного подразделения – автора документа (реквизит 06);</a:t>
            </a:r>
          </a:p>
          <a:p>
            <a:r>
              <a:rPr lang="ru-RU" sz="3200" dirty="0" smtClean="0"/>
              <a:t>Наименование должности лица – автора документа (реквизит 07);</a:t>
            </a:r>
          </a:p>
          <a:p>
            <a:r>
              <a:rPr lang="ru-RU" sz="3200" dirty="0" smtClean="0"/>
              <a:t>Гриф ограничения доступа к документу (реквизит 14);</a:t>
            </a:r>
          </a:p>
          <a:p>
            <a:r>
              <a:rPr lang="ru-RU" sz="3200" dirty="0" smtClean="0"/>
              <a:t>Отметка об электронной подписи  (реквизит 23)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1367</TotalTime>
  <Words>1485</Words>
  <Application>Microsoft Office PowerPoint</Application>
  <PresentationFormat>Экран (4:3)</PresentationFormat>
  <Paragraphs>164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Обычная</vt:lpstr>
      <vt:lpstr>  о национальном стандарте  по оформлению документов –  ГОСТ Р 7.0.97-2016  «Система стандартов по информации, библиотечному и издательскому делу. Организационно-распорядительная документация.  Требования к оформлению документов» </vt:lpstr>
      <vt:lpstr>ГОСТ Р 7.0.97-2016</vt:lpstr>
      <vt:lpstr>Область применения старого и нового стандарта</vt:lpstr>
      <vt:lpstr>Структура старого и нового стандартов</vt:lpstr>
      <vt:lpstr>Нормативные ссылки</vt:lpstr>
      <vt:lpstr>Общие требования к созданию документов</vt:lpstr>
      <vt:lpstr>Наименования реквизитов</vt:lpstr>
      <vt:lpstr>Реквизиты, которых нет в новом стандарте</vt:lpstr>
      <vt:lpstr>Новые реквизиты</vt:lpstr>
      <vt:lpstr>Наименование структурного подразделения – автор документа</vt:lpstr>
      <vt:lpstr>Наименование должности лица – автор документа</vt:lpstr>
      <vt:lpstr>Гриф ограничения доступа к документу</vt:lpstr>
      <vt:lpstr>Отметка об электронной подписи</vt:lpstr>
      <vt:lpstr>Объединенные и разделенные реквизиты</vt:lpstr>
      <vt:lpstr>Оформление реквизитов документов</vt:lpstr>
      <vt:lpstr>Получатель – должностное лицо</vt:lpstr>
      <vt:lpstr>Получатель – физическое лицо</vt:lpstr>
      <vt:lpstr>электронный адрес (номер телефона/факса)</vt:lpstr>
      <vt:lpstr>Электронный носитель в реквизите «Приложение»</vt:lpstr>
      <vt:lpstr>Отметка о приложении и гриф утверждения на первом листе документа-приложения</vt:lpstr>
      <vt:lpstr>Новые элементы в реквизите «Отметка об исполнителе»</vt:lpstr>
      <vt:lpstr>Запись о месте хранения оригинала в отметке          о заверении копии документа</vt:lpstr>
      <vt:lpstr>Бланки документов</vt:lpstr>
      <vt:lpstr>РЕЗЮМЕ</vt:lpstr>
      <vt:lpstr>Законодательство Российской Федерации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на практике работы  организаций-источников комплектования   ГКУСО «ЦДООСО»  нового национального стандарта  по оформлению документов –  ГОСТ Р 7.0.97-2016  «Система стандартов по информации, библиотечному и издательскому делу. Организационно-распорядительная документация.  Требования к оформлению документов» </dc:title>
  <dc:creator>Воротилкина Анна Викторовна</dc:creator>
  <cp:lastModifiedBy>t.stafeeva</cp:lastModifiedBy>
  <cp:revision>82</cp:revision>
  <dcterms:created xsi:type="dcterms:W3CDTF">2018-03-05T07:54:12Z</dcterms:created>
  <dcterms:modified xsi:type="dcterms:W3CDTF">2018-09-28T04:19:18Z</dcterms:modified>
</cp:coreProperties>
</file>